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2" r:id="rId3"/>
    <p:sldId id="258" r:id="rId4"/>
    <p:sldId id="259" r:id="rId5"/>
    <p:sldId id="267" r:id="rId6"/>
    <p:sldId id="268" r:id="rId7"/>
    <p:sldId id="275" r:id="rId8"/>
    <p:sldId id="276" r:id="rId9"/>
    <p:sldId id="269" r:id="rId10"/>
    <p:sldId id="277" r:id="rId11"/>
    <p:sldId id="278" r:id="rId12"/>
    <p:sldId id="270" r:id="rId13"/>
    <p:sldId id="271" r:id="rId14"/>
    <p:sldId id="279" r:id="rId15"/>
    <p:sldId id="285" r:id="rId16"/>
    <p:sldId id="286" r:id="rId17"/>
    <p:sldId id="287" r:id="rId18"/>
    <p:sldId id="288" r:id="rId19"/>
    <p:sldId id="272" r:id="rId20"/>
    <p:sldId id="289" r:id="rId21"/>
    <p:sldId id="283" r:id="rId22"/>
    <p:sldId id="274" r:id="rId23"/>
    <p:sldId id="284"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67020" autoAdjust="0"/>
  </p:normalViewPr>
  <p:slideViewPr>
    <p:cSldViewPr snapToGrid="0">
      <p:cViewPr varScale="1">
        <p:scale>
          <a:sx n="77" d="100"/>
          <a:sy n="77" d="100"/>
        </p:scale>
        <p:origin x="62" y="4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68A4C-0A3F-4AEE-941A-C8C7AE792720}" type="datetimeFigureOut">
              <a:rPr lang="ko-KR" altLang="en-US" smtClean="0"/>
              <a:t>2024-06-18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167D2-41CA-4DDD-95D7-3FE5BE3D6574}" type="slidenum">
              <a:rPr lang="ko-KR" altLang="en-US" smtClean="0"/>
              <a:t>‹#›</a:t>
            </a:fld>
            <a:endParaRPr lang="ko-KR" altLang="en-US"/>
          </a:p>
        </p:txBody>
      </p:sp>
    </p:spTree>
    <p:extLst>
      <p:ext uri="{BB962C8B-B14F-4D97-AF65-F5344CB8AC3E}">
        <p14:creationId xmlns:p14="http://schemas.microsoft.com/office/powerpoint/2010/main" val="1609655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a:t>
            </a:fld>
            <a:endParaRPr lang="ko-KR" altLang="en-US"/>
          </a:p>
        </p:txBody>
      </p:sp>
    </p:spTree>
    <p:extLst>
      <p:ext uri="{BB962C8B-B14F-4D97-AF65-F5344CB8AC3E}">
        <p14:creationId xmlns:p14="http://schemas.microsoft.com/office/powerpoint/2010/main" val="1313923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3.1 Amylase secretion without mass transfer considerations</a:t>
            </a:r>
          </a:p>
          <a:p>
            <a:r>
              <a:rPr lang="ko-KR" altLang="en-US" dirty="0"/>
              <a:t>첫 번째 실험에서는 질량 이동을 고려하지 않은 상태에서 아밀라아제 분비를 </a:t>
            </a:r>
            <a:r>
              <a:rPr lang="ko-KR" altLang="en-US" dirty="0" err="1"/>
              <a:t>시뮬레이션했습니다</a:t>
            </a:r>
            <a:r>
              <a:rPr lang="en-US" altLang="ko-KR" dirty="0"/>
              <a:t>. </a:t>
            </a:r>
            <a:r>
              <a:rPr lang="ko-KR" altLang="en-US" dirty="0"/>
              <a:t>각 에이전트는 아밀라아제를 분비하여 녹말을 포도당으로 분해합니다</a:t>
            </a:r>
            <a:r>
              <a:rPr lang="en-US" altLang="ko-KR" dirty="0"/>
              <a:t>. </a:t>
            </a:r>
            <a:r>
              <a:rPr lang="ko-KR" altLang="en-US" dirty="0"/>
              <a:t>이 실험에서는 에이전트가 질량 이동을 고려하지 않고 단순히 아밀라아제 분비량을 조절할 때</a:t>
            </a:r>
            <a:r>
              <a:rPr lang="en-US" altLang="ko-KR" dirty="0"/>
              <a:t>, </a:t>
            </a:r>
            <a:r>
              <a:rPr lang="ko-KR" altLang="en-US" dirty="0"/>
              <a:t>포도당 농도와 에이전트 성장률이 어떻게 변화하는지 분석했습니다</a:t>
            </a:r>
            <a:r>
              <a:rPr lang="en-US" altLang="ko-KR" dirty="0"/>
              <a:t>. </a:t>
            </a:r>
            <a:r>
              <a:rPr lang="ko-KR" altLang="en-US" dirty="0"/>
              <a:t>결과적으로</a:t>
            </a:r>
            <a:r>
              <a:rPr lang="en-US" altLang="ko-KR" dirty="0"/>
              <a:t>, </a:t>
            </a:r>
            <a:r>
              <a:rPr lang="ko-KR" altLang="en-US" dirty="0"/>
              <a:t>아밀라아제 분비량이 증가함에 따라 포도당 농도가 증가하고</a:t>
            </a:r>
            <a:r>
              <a:rPr lang="en-US" altLang="ko-KR" dirty="0"/>
              <a:t>, </a:t>
            </a:r>
            <a:r>
              <a:rPr lang="ko-KR" altLang="en-US" dirty="0"/>
              <a:t>이는 에이전트 성장률을 높이는 결과를 가져왔습니다</a:t>
            </a:r>
            <a:r>
              <a:rPr lang="en-US" altLang="ko-KR" dirty="0"/>
              <a:t>.</a:t>
            </a:r>
          </a:p>
          <a:p>
            <a:r>
              <a:rPr lang="en-US" altLang="ko-KR" b="1" dirty="0"/>
              <a:t>3.2 Amylase secretion with mass transfer considerations</a:t>
            </a:r>
          </a:p>
          <a:p>
            <a:r>
              <a:rPr lang="ko-KR" altLang="en-US" dirty="0"/>
              <a:t>두 번째 실험에서는 질량 이동을 고려한 상태에서 아밀라아제 분비를 </a:t>
            </a:r>
            <a:r>
              <a:rPr lang="ko-KR" altLang="en-US" dirty="0" err="1"/>
              <a:t>시뮬레이션했습니다</a:t>
            </a:r>
            <a:r>
              <a:rPr lang="en-US" altLang="ko-KR" dirty="0"/>
              <a:t>. </a:t>
            </a:r>
            <a:r>
              <a:rPr lang="ko-KR" altLang="en-US" dirty="0"/>
              <a:t>이 경우</a:t>
            </a:r>
            <a:r>
              <a:rPr lang="en-US" altLang="ko-KR" dirty="0"/>
              <a:t>, </a:t>
            </a:r>
            <a:r>
              <a:rPr lang="ko-KR" altLang="en-US" dirty="0"/>
              <a:t>아밀라아제가 환경으로 확산되면서 포도당 농도에 미치는 영향을 고려했습니다</a:t>
            </a:r>
            <a:r>
              <a:rPr lang="en-US" altLang="ko-KR" dirty="0"/>
              <a:t>. </a:t>
            </a:r>
            <a:r>
              <a:rPr lang="ko-KR" altLang="en-US" dirty="0"/>
              <a:t>실험 결과</a:t>
            </a:r>
            <a:r>
              <a:rPr lang="en-US" altLang="ko-KR" dirty="0"/>
              <a:t>, </a:t>
            </a:r>
            <a:r>
              <a:rPr lang="ko-KR" altLang="en-US" dirty="0"/>
              <a:t>질량 이동을 고려한 경우에도 아밀라아제 분비량이 증가할수록 포도당 농도가 증가하지만</a:t>
            </a:r>
            <a:r>
              <a:rPr lang="en-US" altLang="ko-KR" dirty="0"/>
              <a:t>, </a:t>
            </a:r>
            <a:r>
              <a:rPr lang="ko-KR" altLang="en-US" dirty="0"/>
              <a:t>질량 이동이 제한된 경우보다 포도당 농도가 더 천천히 증가하는 것을 확인할 수 있었습니다</a:t>
            </a:r>
            <a:r>
              <a:rPr lang="en-US" altLang="ko-KR" dirty="0"/>
              <a:t>. </a:t>
            </a:r>
            <a:r>
              <a:rPr lang="ko-KR" altLang="en-US" dirty="0"/>
              <a:t>이는 질량 이동이 아밀라아제의 효과를 제한하는 요인으로 작용함을 보여줍니다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10</a:t>
            </a:fld>
            <a:endParaRPr lang="ko-KR" altLang="en-US"/>
          </a:p>
        </p:txBody>
      </p:sp>
    </p:spTree>
    <p:extLst>
      <p:ext uri="{BB962C8B-B14F-4D97-AF65-F5344CB8AC3E}">
        <p14:creationId xmlns:p14="http://schemas.microsoft.com/office/powerpoint/2010/main" val="333309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3.1 Amylase secretion without mass transfer considerations</a:t>
            </a:r>
          </a:p>
          <a:p>
            <a:r>
              <a:rPr lang="ko-KR" altLang="en-US" dirty="0"/>
              <a:t>첫 번째 실험에서는 질량 이동을 고려하지 않은 상태에서 아밀라아제 분비를 </a:t>
            </a:r>
            <a:r>
              <a:rPr lang="ko-KR" altLang="en-US" dirty="0" err="1"/>
              <a:t>시뮬레이션했습니다</a:t>
            </a:r>
            <a:r>
              <a:rPr lang="en-US" altLang="ko-KR" dirty="0"/>
              <a:t>. </a:t>
            </a:r>
            <a:r>
              <a:rPr lang="ko-KR" altLang="en-US" dirty="0"/>
              <a:t>각 에이전트는 아밀라아제를 분비하여 녹말을 포도당으로 분해합니다</a:t>
            </a:r>
            <a:r>
              <a:rPr lang="en-US" altLang="ko-KR" dirty="0"/>
              <a:t>. </a:t>
            </a:r>
            <a:r>
              <a:rPr lang="ko-KR" altLang="en-US" dirty="0"/>
              <a:t>이 실험에서는 에이전트가 질량 이동을 고려하지 않고 단순히 아밀라아제 분비량을 조절할 때</a:t>
            </a:r>
            <a:r>
              <a:rPr lang="en-US" altLang="ko-KR" dirty="0"/>
              <a:t>, </a:t>
            </a:r>
            <a:r>
              <a:rPr lang="ko-KR" altLang="en-US" dirty="0"/>
              <a:t>포도당 농도와 에이전트 성장률이 어떻게 변화하는지 분석했습니다</a:t>
            </a:r>
            <a:r>
              <a:rPr lang="en-US" altLang="ko-KR" dirty="0"/>
              <a:t>. </a:t>
            </a:r>
            <a:r>
              <a:rPr lang="ko-KR" altLang="en-US" dirty="0"/>
              <a:t>결과적으로</a:t>
            </a:r>
            <a:r>
              <a:rPr lang="en-US" altLang="ko-KR" dirty="0"/>
              <a:t>, </a:t>
            </a:r>
            <a:r>
              <a:rPr lang="ko-KR" altLang="en-US" dirty="0"/>
              <a:t>아밀라아제 분비량이 증가함에 따라 포도당 농도가 증가하고</a:t>
            </a:r>
            <a:r>
              <a:rPr lang="en-US" altLang="ko-KR" dirty="0"/>
              <a:t>, </a:t>
            </a:r>
            <a:r>
              <a:rPr lang="ko-KR" altLang="en-US" dirty="0"/>
              <a:t>이는 에이전트 성장률을 높이는 결과를 가져왔습니다</a:t>
            </a:r>
            <a:r>
              <a:rPr lang="en-US" altLang="ko-KR" dirty="0"/>
              <a:t>.</a:t>
            </a:r>
          </a:p>
          <a:p>
            <a:r>
              <a:rPr lang="en-US" altLang="ko-KR" b="1" dirty="0"/>
              <a:t>3.2 Amylase secretion with mass transfer considerations</a:t>
            </a:r>
          </a:p>
          <a:p>
            <a:r>
              <a:rPr lang="ko-KR" altLang="en-US" dirty="0"/>
              <a:t>두 번째 실험에서는 질량 이동을 고려한 상태에서 아밀라아제 분비를 </a:t>
            </a:r>
            <a:r>
              <a:rPr lang="ko-KR" altLang="en-US" dirty="0" err="1"/>
              <a:t>시뮬레이션했습니다</a:t>
            </a:r>
            <a:r>
              <a:rPr lang="en-US" altLang="ko-KR" dirty="0"/>
              <a:t>. </a:t>
            </a:r>
            <a:r>
              <a:rPr lang="ko-KR" altLang="en-US" dirty="0"/>
              <a:t>이 경우</a:t>
            </a:r>
            <a:r>
              <a:rPr lang="en-US" altLang="ko-KR" dirty="0"/>
              <a:t>, </a:t>
            </a:r>
            <a:r>
              <a:rPr lang="ko-KR" altLang="en-US" dirty="0"/>
              <a:t>아밀라아제가 환경으로 확산되면서 포도당 농도에 미치는 영향을 고려했습니다</a:t>
            </a:r>
            <a:r>
              <a:rPr lang="en-US" altLang="ko-KR" dirty="0"/>
              <a:t>. </a:t>
            </a:r>
            <a:r>
              <a:rPr lang="ko-KR" altLang="en-US" dirty="0"/>
              <a:t>실험 결과</a:t>
            </a:r>
            <a:r>
              <a:rPr lang="en-US" altLang="ko-KR" dirty="0"/>
              <a:t>, </a:t>
            </a:r>
            <a:r>
              <a:rPr lang="ko-KR" altLang="en-US" dirty="0"/>
              <a:t>질량 이동을 고려한 경우에도 아밀라아제 분비량이 증가할수록 포도당 농도가 증가하지만</a:t>
            </a:r>
            <a:r>
              <a:rPr lang="en-US" altLang="ko-KR" dirty="0"/>
              <a:t>, </a:t>
            </a:r>
            <a:r>
              <a:rPr lang="ko-KR" altLang="en-US" dirty="0"/>
              <a:t>질량 이동이 제한된 경우보다 포도당 농도가 더 천천히 증가하는 것을 확인할 수 있었습니다</a:t>
            </a:r>
            <a:r>
              <a:rPr lang="en-US" altLang="ko-KR" dirty="0"/>
              <a:t>. </a:t>
            </a:r>
            <a:r>
              <a:rPr lang="ko-KR" altLang="en-US" dirty="0"/>
              <a:t>이는 질량 이동이 아밀라아제의 효과를 제한하는 요인으로 작용함을 보여줍니다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11</a:t>
            </a:fld>
            <a:endParaRPr lang="ko-KR" altLang="en-US"/>
          </a:p>
        </p:txBody>
      </p:sp>
    </p:spTree>
    <p:extLst>
      <p:ext uri="{BB962C8B-B14F-4D97-AF65-F5344CB8AC3E}">
        <p14:creationId xmlns:p14="http://schemas.microsoft.com/office/powerpoint/2010/main" val="305369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3.1 Amylase secretion without mass transfer considerations</a:t>
            </a:r>
          </a:p>
          <a:p>
            <a:r>
              <a:rPr lang="ko-KR" altLang="en-US" dirty="0"/>
              <a:t>첫 번째 실험에서는 질량 이동을 고려하지 않은 상태에서 아밀라아제 분비를 </a:t>
            </a:r>
            <a:r>
              <a:rPr lang="ko-KR" altLang="en-US" dirty="0" err="1"/>
              <a:t>시뮬레이션했습니다</a:t>
            </a:r>
            <a:r>
              <a:rPr lang="en-US" altLang="ko-KR" dirty="0"/>
              <a:t>. </a:t>
            </a:r>
            <a:r>
              <a:rPr lang="ko-KR" altLang="en-US" dirty="0"/>
              <a:t>각 에이전트는 아밀라아제를 분비하여 녹말을 포도당으로 분해합니다</a:t>
            </a:r>
            <a:r>
              <a:rPr lang="en-US" altLang="ko-KR" dirty="0"/>
              <a:t>. </a:t>
            </a:r>
            <a:r>
              <a:rPr lang="ko-KR" altLang="en-US" dirty="0"/>
              <a:t>이 실험에서는 에이전트가 질량 이동을 고려하지 않고 단순히 아밀라아제 분비량을 조절할 때</a:t>
            </a:r>
            <a:r>
              <a:rPr lang="en-US" altLang="ko-KR" dirty="0"/>
              <a:t>, </a:t>
            </a:r>
            <a:r>
              <a:rPr lang="ko-KR" altLang="en-US" dirty="0"/>
              <a:t>포도당 농도와 에이전트 성장률이 어떻게 변화하는지 분석했습니다</a:t>
            </a:r>
            <a:r>
              <a:rPr lang="en-US" altLang="ko-KR" dirty="0"/>
              <a:t>. </a:t>
            </a:r>
            <a:r>
              <a:rPr lang="ko-KR" altLang="en-US" dirty="0"/>
              <a:t>결과적으로</a:t>
            </a:r>
            <a:r>
              <a:rPr lang="en-US" altLang="ko-KR" dirty="0"/>
              <a:t>, </a:t>
            </a:r>
            <a:r>
              <a:rPr lang="ko-KR" altLang="en-US" dirty="0"/>
              <a:t>아밀라아제 분비량이 증가함에 따라 포도당 농도가 증가하고</a:t>
            </a:r>
            <a:r>
              <a:rPr lang="en-US" altLang="ko-KR" dirty="0"/>
              <a:t>, </a:t>
            </a:r>
            <a:r>
              <a:rPr lang="ko-KR" altLang="en-US" dirty="0"/>
              <a:t>이는 에이전트 성장률을 높이는 결과를 가져왔습니다</a:t>
            </a:r>
            <a:r>
              <a:rPr lang="en-US" altLang="ko-KR" dirty="0"/>
              <a:t>.</a:t>
            </a:r>
          </a:p>
          <a:p>
            <a:r>
              <a:rPr lang="en-US" altLang="ko-KR" b="1" dirty="0"/>
              <a:t>3.2 Amylase secretion with mass transfer considerations</a:t>
            </a:r>
          </a:p>
          <a:p>
            <a:r>
              <a:rPr lang="ko-KR" altLang="en-US" dirty="0"/>
              <a:t>두 번째 실험에서는 질량 이동을 고려한 상태에서 아밀라아제 분비를 </a:t>
            </a:r>
            <a:r>
              <a:rPr lang="ko-KR" altLang="en-US" dirty="0" err="1"/>
              <a:t>시뮬레이션했습니다</a:t>
            </a:r>
            <a:r>
              <a:rPr lang="en-US" altLang="ko-KR" dirty="0"/>
              <a:t>. </a:t>
            </a:r>
            <a:r>
              <a:rPr lang="ko-KR" altLang="en-US" dirty="0"/>
              <a:t>이 경우</a:t>
            </a:r>
            <a:r>
              <a:rPr lang="en-US" altLang="ko-KR" dirty="0"/>
              <a:t>, </a:t>
            </a:r>
            <a:r>
              <a:rPr lang="ko-KR" altLang="en-US" dirty="0"/>
              <a:t>아밀라아제가 환경으로 확산되면서 포도당 농도에 미치는 영향을 고려했습니다</a:t>
            </a:r>
            <a:r>
              <a:rPr lang="en-US" altLang="ko-KR" dirty="0"/>
              <a:t>. </a:t>
            </a:r>
            <a:r>
              <a:rPr lang="ko-KR" altLang="en-US" dirty="0"/>
              <a:t>실험 결과</a:t>
            </a:r>
            <a:r>
              <a:rPr lang="en-US" altLang="ko-KR" dirty="0"/>
              <a:t>, </a:t>
            </a:r>
            <a:r>
              <a:rPr lang="ko-KR" altLang="en-US" dirty="0"/>
              <a:t>질량 이동을 고려한 경우에도 아밀라아제 분비량이 증가할수록 포도당 농도가 증가하지만</a:t>
            </a:r>
            <a:r>
              <a:rPr lang="en-US" altLang="ko-KR" dirty="0"/>
              <a:t>, </a:t>
            </a:r>
            <a:r>
              <a:rPr lang="ko-KR" altLang="en-US" dirty="0"/>
              <a:t>질량 이동이 제한된 경우보다 포도당 농도가 더 천천히 증가하는 것을 확인할 수 있었습니다</a:t>
            </a:r>
            <a:r>
              <a:rPr lang="en-US" altLang="ko-KR" dirty="0"/>
              <a:t>. </a:t>
            </a:r>
            <a:r>
              <a:rPr lang="ko-KR" altLang="en-US" dirty="0"/>
              <a:t>이는 질량 이동이 아밀라아제의 효과를 제한하는 요인으로 작용함을 보여줍니다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12</a:t>
            </a:fld>
            <a:endParaRPr lang="ko-KR" altLang="en-US"/>
          </a:p>
        </p:txBody>
      </p:sp>
    </p:spTree>
    <p:extLst>
      <p:ext uri="{BB962C8B-B14F-4D97-AF65-F5344CB8AC3E}">
        <p14:creationId xmlns:p14="http://schemas.microsoft.com/office/powerpoint/2010/main" val="3823269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3.3 Toy-NECOM-Auxotroph</a:t>
            </a:r>
          </a:p>
          <a:p>
            <a:r>
              <a:rPr lang="ko-KR" altLang="en-US" dirty="0"/>
              <a:t>세 번째 실험에서는 </a:t>
            </a:r>
            <a:r>
              <a:rPr lang="en-US" altLang="ko-KR" dirty="0"/>
              <a:t>Toy-NECOM-Auxotroph </a:t>
            </a:r>
            <a:r>
              <a:rPr lang="ko-KR" altLang="en-US" dirty="0"/>
              <a:t>모델을 사용하여 에이전트 간 상호작용을 </a:t>
            </a:r>
            <a:r>
              <a:rPr lang="ko-KR" altLang="en-US" dirty="0" err="1"/>
              <a:t>시뮬레이션했습니다</a:t>
            </a:r>
            <a:r>
              <a:rPr lang="en-US" altLang="ko-KR" dirty="0"/>
              <a:t>. </a:t>
            </a:r>
            <a:r>
              <a:rPr lang="ko-KR" altLang="en-US" dirty="0"/>
              <a:t>이 모델에서는 각 에이전트가 서로 다른 대사 경로를 통해 성장하며</a:t>
            </a:r>
            <a:r>
              <a:rPr lang="en-US" altLang="ko-KR" dirty="0"/>
              <a:t>, </a:t>
            </a:r>
            <a:r>
              <a:rPr lang="ko-KR" altLang="en-US" dirty="0"/>
              <a:t>상호작용을 통해 최적의 대사 경로를 학습합니다</a:t>
            </a:r>
            <a:r>
              <a:rPr lang="en-US" altLang="ko-KR" dirty="0"/>
              <a:t>. </a:t>
            </a:r>
            <a:r>
              <a:rPr lang="ko-KR" altLang="en-US" dirty="0"/>
              <a:t>실험 결과</a:t>
            </a:r>
            <a:r>
              <a:rPr lang="en-US" altLang="ko-KR" dirty="0"/>
              <a:t>, </a:t>
            </a:r>
            <a:r>
              <a:rPr lang="ko-KR" altLang="en-US" dirty="0"/>
              <a:t>에이전트 간 상호작용이 대사 경로에 미치는 영향을 확인할 수 있었으며</a:t>
            </a:r>
            <a:r>
              <a:rPr lang="en-US" altLang="ko-KR" dirty="0"/>
              <a:t>, </a:t>
            </a:r>
            <a:r>
              <a:rPr lang="ko-KR" altLang="en-US" dirty="0"/>
              <a:t>상호작용을 통해 에이전트가 더 효율적으로 성장할 수 있는 방법을 학습함을 알 수 있었습니다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13</a:t>
            </a:fld>
            <a:endParaRPr lang="ko-KR" altLang="en-US"/>
          </a:p>
        </p:txBody>
      </p:sp>
    </p:spTree>
    <p:extLst>
      <p:ext uri="{BB962C8B-B14F-4D97-AF65-F5344CB8AC3E}">
        <p14:creationId xmlns:p14="http://schemas.microsoft.com/office/powerpoint/2010/main" val="3627603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dirty="0"/>
              <a:t>3.3 Toy-NECOM-Auxotroph</a:t>
            </a:r>
          </a:p>
          <a:p>
            <a:r>
              <a:rPr lang="ko-KR" altLang="en-US" dirty="0"/>
              <a:t>세 번째 실험에서는 </a:t>
            </a:r>
            <a:r>
              <a:rPr lang="en-US" altLang="ko-KR" dirty="0"/>
              <a:t>Toy-NECOM-Auxotroph </a:t>
            </a:r>
            <a:r>
              <a:rPr lang="ko-KR" altLang="en-US" dirty="0"/>
              <a:t>모델을 사용하여 에이전트 간 상호작용을 </a:t>
            </a:r>
            <a:r>
              <a:rPr lang="ko-KR" altLang="en-US" dirty="0" err="1"/>
              <a:t>시뮬레이션했습니다</a:t>
            </a:r>
            <a:r>
              <a:rPr lang="en-US" altLang="ko-KR" dirty="0"/>
              <a:t>. </a:t>
            </a:r>
            <a:r>
              <a:rPr lang="ko-KR" altLang="en-US" dirty="0"/>
              <a:t>이 모델에서는 각 에이전트가 서로 다른 대사 경로를 통해 성장하며</a:t>
            </a:r>
            <a:r>
              <a:rPr lang="en-US" altLang="ko-KR" dirty="0"/>
              <a:t>, </a:t>
            </a:r>
            <a:r>
              <a:rPr lang="ko-KR" altLang="en-US" dirty="0"/>
              <a:t>상호작용을 통해 최적의 대사 경로를 학습합니다</a:t>
            </a:r>
            <a:r>
              <a:rPr lang="en-US" altLang="ko-KR" dirty="0"/>
              <a:t>. </a:t>
            </a:r>
            <a:r>
              <a:rPr lang="ko-KR" altLang="en-US" dirty="0"/>
              <a:t>실험 결과</a:t>
            </a:r>
            <a:r>
              <a:rPr lang="en-US" altLang="ko-KR" dirty="0"/>
              <a:t>, </a:t>
            </a:r>
            <a:r>
              <a:rPr lang="ko-KR" altLang="en-US" dirty="0"/>
              <a:t>에이전트 간 상호작용이 대사 경로에 미치는 영향을 확인할 수 있었으며</a:t>
            </a:r>
            <a:r>
              <a:rPr lang="en-US" altLang="ko-KR" dirty="0"/>
              <a:t>, </a:t>
            </a:r>
            <a:r>
              <a:rPr lang="ko-KR" altLang="en-US" dirty="0"/>
              <a:t>상호작용을 통해 에이전트가 더 효율적으로 성장할 수 있는 방법을 학습함을 알 수 있었습니다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14</a:t>
            </a:fld>
            <a:endParaRPr lang="ko-KR" altLang="en-US"/>
          </a:p>
        </p:txBody>
      </p:sp>
    </p:spTree>
    <p:extLst>
      <p:ext uri="{BB962C8B-B14F-4D97-AF65-F5344CB8AC3E}">
        <p14:creationId xmlns:p14="http://schemas.microsoft.com/office/powerpoint/2010/main" val="1375492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iJO1366.xml </a:t>
            </a:r>
            <a:r>
              <a:rPr lang="ko-KR" altLang="en-US" dirty="0"/>
              <a:t>파일로부터 기본 대사 네트워크 모델을 </a:t>
            </a:r>
            <a:r>
              <a:rPr lang="ko-KR" altLang="en-US" dirty="0" err="1"/>
              <a:t>로딩하고</a:t>
            </a:r>
            <a:r>
              <a:rPr lang="en-US" altLang="ko-KR" dirty="0"/>
              <a:t>, </a:t>
            </a:r>
            <a:r>
              <a:rPr lang="ko-KR" altLang="en-US" dirty="0"/>
              <a:t>이를 복사하여 </a:t>
            </a:r>
            <a:r>
              <a:rPr lang="en-US" altLang="ko-KR" dirty="0" err="1"/>
              <a:t>test_model</a:t>
            </a:r>
            <a:r>
              <a:rPr lang="ko-KR" altLang="en-US" dirty="0"/>
              <a:t>에 저장합니다</a:t>
            </a:r>
            <a:r>
              <a:rPr lang="en-US" altLang="ko-KR" dirty="0"/>
              <a:t>.</a:t>
            </a:r>
          </a:p>
          <a:p>
            <a:endParaRPr lang="en-US" altLang="ko-KR" dirty="0"/>
          </a:p>
          <a:p>
            <a:r>
              <a:rPr lang="ko-KR" altLang="en-US" dirty="0"/>
              <a:t>여기서는 </a:t>
            </a:r>
            <a:r>
              <a:rPr lang="en-US" altLang="ko-KR" dirty="0"/>
              <a:t>tyrosine</a:t>
            </a:r>
            <a:r>
              <a:rPr lang="ko-KR" altLang="en-US" dirty="0"/>
              <a:t>과 </a:t>
            </a:r>
            <a:r>
              <a:rPr lang="en-US" altLang="ko-KR" dirty="0"/>
              <a:t>phenylalanine</a:t>
            </a:r>
            <a:r>
              <a:rPr lang="ko-KR" altLang="en-US" dirty="0"/>
              <a:t>을 담당하는 유전자 돌연변이와 그에 해당하는 교환 반응을 정의합니다</a:t>
            </a:r>
            <a:r>
              <a:rPr lang="en-US" altLang="ko-KR" dirty="0"/>
              <a:t>.</a:t>
            </a:r>
          </a:p>
          <a:p>
            <a:endParaRPr lang="en-US" altLang="ko-KR" dirty="0"/>
          </a:p>
          <a:p>
            <a:r>
              <a:rPr lang="ko-KR" altLang="en-US" dirty="0"/>
              <a:t>교환 반응과 관련된 대사물의 </a:t>
            </a:r>
            <a:r>
              <a:rPr lang="en-US" altLang="ko-KR" dirty="0"/>
              <a:t>ID</a:t>
            </a:r>
            <a:r>
              <a:rPr lang="ko-KR" altLang="en-US" dirty="0"/>
              <a:t>를 저장하고</a:t>
            </a:r>
            <a:r>
              <a:rPr lang="en-US" altLang="ko-KR" dirty="0"/>
              <a:t>, </a:t>
            </a:r>
            <a:r>
              <a:rPr lang="ko-KR" altLang="en-US" dirty="0"/>
              <a:t>유전자 이름을 사용해 유전자 </a:t>
            </a:r>
            <a:r>
              <a:rPr lang="en-US" altLang="ko-KR" dirty="0"/>
              <a:t>ID</a:t>
            </a:r>
            <a:r>
              <a:rPr lang="ko-KR" altLang="en-US" dirty="0"/>
              <a:t>를 매핑합니다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15</a:t>
            </a:fld>
            <a:endParaRPr lang="ko-KR" altLang="en-US"/>
          </a:p>
        </p:txBody>
      </p:sp>
    </p:spTree>
    <p:extLst>
      <p:ext uri="{BB962C8B-B14F-4D97-AF65-F5344CB8AC3E}">
        <p14:creationId xmlns:p14="http://schemas.microsoft.com/office/powerpoint/2010/main" val="3465735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초기 조건</a:t>
            </a:r>
            <a:r>
              <a:rPr lang="en-US" altLang="ko-KR" dirty="0"/>
              <a:t>(initial conditions)</a:t>
            </a:r>
            <a:r>
              <a:rPr lang="ko-KR" altLang="en-US" dirty="0"/>
              <a:t>으로 </a:t>
            </a:r>
            <a:r>
              <a:rPr lang="ko-KR" altLang="en-US" dirty="0" err="1"/>
              <a:t>대사물</a:t>
            </a:r>
            <a:r>
              <a:rPr lang="ko-KR" altLang="en-US" dirty="0"/>
              <a:t> 농도를 설정합니다</a:t>
            </a:r>
            <a:r>
              <a:rPr lang="en-US" altLang="ko-KR" dirty="0"/>
              <a:t>.</a:t>
            </a:r>
          </a:p>
          <a:p>
            <a:endParaRPr lang="en-US" altLang="ko-KR" dirty="0"/>
          </a:p>
          <a:p>
            <a:r>
              <a:rPr lang="ko-KR" altLang="en-US" dirty="0"/>
              <a:t>각 돌연변이에 대해 모델을 복사하고 특정 반응을 제거한 후</a:t>
            </a:r>
            <a:r>
              <a:rPr lang="en-US" altLang="ko-KR" dirty="0"/>
              <a:t>, </a:t>
            </a:r>
            <a:r>
              <a:rPr lang="ko-KR" altLang="en-US" dirty="0"/>
              <a:t>해당 모델의 성장 가능 여부를 확인합니다</a:t>
            </a:r>
            <a:r>
              <a:rPr lang="en-US" altLang="ko-KR" dirty="0"/>
              <a:t>. </a:t>
            </a:r>
            <a:r>
              <a:rPr lang="ko-KR" altLang="en-US" dirty="0"/>
              <a:t>성장 가능하다면 다음 단계로 진행하지 않습니다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16</a:t>
            </a:fld>
            <a:endParaRPr lang="ko-KR" altLang="en-US"/>
          </a:p>
        </p:txBody>
      </p:sp>
    </p:spTree>
    <p:extLst>
      <p:ext uri="{BB962C8B-B14F-4D97-AF65-F5344CB8AC3E}">
        <p14:creationId xmlns:p14="http://schemas.microsoft.com/office/powerpoint/2010/main" val="757876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두 에이전트</a:t>
            </a:r>
            <a:r>
              <a:rPr lang="en-US" altLang="ko-KR" dirty="0"/>
              <a:t>(agent1, agent2)</a:t>
            </a:r>
            <a:r>
              <a:rPr lang="ko-KR" altLang="en-US" dirty="0"/>
              <a:t>를 생성하고 강화 학습을 위한 네트워크와 </a:t>
            </a:r>
            <a:r>
              <a:rPr lang="ko-KR" altLang="en-US" dirty="0" err="1"/>
              <a:t>옵티마이저를</a:t>
            </a:r>
            <a:r>
              <a:rPr lang="ko-KR" altLang="en-US" dirty="0"/>
              <a:t> 설정합니다</a:t>
            </a:r>
            <a:r>
              <a:rPr lang="en-US" altLang="ko-KR" dirty="0"/>
              <a:t>. </a:t>
            </a:r>
            <a:r>
              <a:rPr lang="ko-KR" altLang="en-US" dirty="0"/>
              <a:t>각 에이전트는 서로 다른 돌연변이 모델을 기반으로 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17</a:t>
            </a:fld>
            <a:endParaRPr lang="ko-KR" altLang="en-US"/>
          </a:p>
        </p:txBody>
      </p:sp>
    </p:spTree>
    <p:extLst>
      <p:ext uri="{BB962C8B-B14F-4D97-AF65-F5344CB8AC3E}">
        <p14:creationId xmlns:p14="http://schemas.microsoft.com/office/powerpoint/2010/main" val="2474869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환경을 생성하고 강화 학습 시뮬레이션을 실행합니다</a:t>
            </a:r>
            <a:r>
              <a:rPr lang="en-US" altLang="ko-KR" dirty="0"/>
              <a:t>. </a:t>
            </a:r>
            <a:r>
              <a:rPr lang="ko-KR" altLang="en-US" dirty="0"/>
              <a:t>이 환경은 두 에이전트가 상호작용하며 학습하는 공간을 제공합니다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18</a:t>
            </a:fld>
            <a:endParaRPr lang="ko-KR" altLang="en-US"/>
          </a:p>
        </p:txBody>
      </p:sp>
    </p:spTree>
    <p:extLst>
      <p:ext uri="{BB962C8B-B14F-4D97-AF65-F5344CB8AC3E}">
        <p14:creationId xmlns:p14="http://schemas.microsoft.com/office/powerpoint/2010/main" val="4049224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마지막 실험에서는 </a:t>
            </a:r>
            <a:r>
              <a:rPr lang="en-US" altLang="ko-KR" dirty="0"/>
              <a:t>E. coli </a:t>
            </a:r>
            <a:r>
              <a:rPr lang="en-US" altLang="ko-KR" dirty="0" err="1"/>
              <a:t>Auxotrophs</a:t>
            </a:r>
            <a:r>
              <a:rPr lang="en-US" altLang="ko-KR" dirty="0"/>
              <a:t> </a:t>
            </a:r>
            <a:r>
              <a:rPr lang="ko-KR" altLang="en-US" dirty="0"/>
              <a:t>모델을 사용하여 실제 생물학적 시스템에서의 대사 네트워크 최적화를 평가했습니다</a:t>
            </a:r>
            <a:r>
              <a:rPr lang="en-US" altLang="ko-KR" dirty="0"/>
              <a:t>. </a:t>
            </a:r>
            <a:r>
              <a:rPr lang="ko-KR" altLang="en-US" dirty="0"/>
              <a:t>이 실험에서는 두 가지 돌연변이 유전자</a:t>
            </a:r>
            <a:r>
              <a:rPr lang="en-US" altLang="ko-KR" dirty="0"/>
              <a:t>(</a:t>
            </a:r>
            <a:r>
              <a:rPr lang="en-US" altLang="ko-KR" dirty="0" err="1"/>
              <a:t>tyrA</a:t>
            </a:r>
            <a:r>
              <a:rPr lang="en-US" altLang="ko-KR" dirty="0"/>
              <a:t>, </a:t>
            </a:r>
            <a:r>
              <a:rPr lang="en-US" altLang="ko-KR" dirty="0" err="1"/>
              <a:t>pheA</a:t>
            </a:r>
            <a:r>
              <a:rPr lang="en-US" altLang="ko-KR" dirty="0"/>
              <a:t>)</a:t>
            </a:r>
            <a:r>
              <a:rPr lang="ko-KR" altLang="en-US" dirty="0"/>
              <a:t>를 가진 </a:t>
            </a:r>
            <a:r>
              <a:rPr lang="en-US" altLang="ko-KR" dirty="0"/>
              <a:t>E. coli </a:t>
            </a:r>
            <a:r>
              <a:rPr lang="ko-KR" altLang="en-US" dirty="0"/>
              <a:t>균주를 대상으로 하여</a:t>
            </a:r>
            <a:r>
              <a:rPr lang="en-US" altLang="ko-KR" dirty="0"/>
              <a:t>, </a:t>
            </a:r>
            <a:r>
              <a:rPr lang="ko-KR" altLang="en-US" dirty="0"/>
              <a:t>각 균주가 서로 다른 대사 경로를 통해 성장하는 과정을 </a:t>
            </a:r>
            <a:r>
              <a:rPr lang="ko-KR" altLang="en-US" dirty="0" err="1"/>
              <a:t>시뮬레이션했습니다</a:t>
            </a:r>
            <a:r>
              <a:rPr lang="en-US" altLang="ko-KR" dirty="0"/>
              <a:t>. </a:t>
            </a:r>
            <a:r>
              <a:rPr lang="ko-KR" altLang="en-US" dirty="0"/>
              <a:t>실험 결과</a:t>
            </a:r>
            <a:r>
              <a:rPr lang="en-US" altLang="ko-KR" dirty="0"/>
              <a:t>, </a:t>
            </a:r>
            <a:r>
              <a:rPr lang="ko-KR" altLang="en-US" dirty="0"/>
              <a:t>각 돌연변이 균주가 상호작용을 통해 최적의 대사 경로를 학습하며 성장률을 높일 수 있음을 확인했습니다</a:t>
            </a:r>
            <a:r>
              <a:rPr lang="en-US" altLang="ko-KR" dirty="0"/>
              <a:t>.</a:t>
            </a:r>
          </a:p>
          <a:p>
            <a:endParaRPr lang="en-US" altLang="ko-KR" dirty="0"/>
          </a:p>
          <a:p>
            <a:r>
              <a:rPr lang="ko-KR" altLang="en-US" dirty="0"/>
              <a:t>이 두 돌연변이 유전자를 가진 </a:t>
            </a:r>
            <a:r>
              <a:rPr lang="en-US" altLang="ko-KR" dirty="0"/>
              <a:t>E. coli </a:t>
            </a:r>
            <a:r>
              <a:rPr lang="ko-KR" altLang="en-US" dirty="0"/>
              <a:t>균주들이 서로 다른 필수 아미노산</a:t>
            </a:r>
            <a:r>
              <a:rPr lang="en-US" altLang="ko-KR" dirty="0"/>
              <a:t>(</a:t>
            </a:r>
            <a:r>
              <a:rPr lang="ko-KR" altLang="en-US" dirty="0" err="1"/>
              <a:t>티로신과</a:t>
            </a:r>
            <a:r>
              <a:rPr lang="ko-KR" altLang="en-US" dirty="0"/>
              <a:t> </a:t>
            </a:r>
            <a:r>
              <a:rPr lang="ko-KR" altLang="en-US" dirty="0" err="1"/>
              <a:t>페닐알라닌</a:t>
            </a:r>
            <a:r>
              <a:rPr lang="en-US" altLang="ko-KR" dirty="0"/>
              <a:t>)</a:t>
            </a:r>
            <a:r>
              <a:rPr lang="ko-KR" altLang="en-US" dirty="0"/>
              <a:t>을 합성할 수 없기 때문에</a:t>
            </a:r>
            <a:r>
              <a:rPr lang="en-US" altLang="ko-KR" dirty="0"/>
              <a:t>, </a:t>
            </a:r>
            <a:r>
              <a:rPr lang="ko-KR" altLang="en-US" dirty="0"/>
              <a:t>이러한 균주들은 각자의 필요한 아미노산을 외부로부터 공급받아야 합니다</a:t>
            </a:r>
            <a:r>
              <a:rPr lang="en-US" altLang="ko-KR" dirty="0"/>
              <a:t>. </a:t>
            </a:r>
            <a:r>
              <a:rPr lang="ko-KR" altLang="en-US" dirty="0"/>
              <a:t>이를 통해 연구에서는 다음과 같은 상호작용을 관찰할 수 있습니다</a:t>
            </a:r>
            <a:r>
              <a:rPr lang="en-US" altLang="ko-KR" dirty="0"/>
              <a:t>:</a:t>
            </a:r>
          </a:p>
          <a:p>
            <a:pPr>
              <a:buFont typeface="+mj-lt"/>
              <a:buAutoNum type="arabicPeriod"/>
            </a:pPr>
            <a:r>
              <a:rPr lang="ko-KR" altLang="en-US" b="1" dirty="0"/>
              <a:t>상호 보완적 성장</a:t>
            </a:r>
            <a:r>
              <a:rPr lang="en-US" altLang="ko-KR" dirty="0"/>
              <a:t>: </a:t>
            </a:r>
            <a:r>
              <a:rPr lang="ko-KR" altLang="en-US" dirty="0"/>
              <a:t>각 돌연변이 균주가 필요한 아미노산을 외부에서 얻지 못하는 경우</a:t>
            </a:r>
            <a:r>
              <a:rPr lang="en-US" altLang="ko-KR" dirty="0"/>
              <a:t>, </a:t>
            </a:r>
            <a:r>
              <a:rPr lang="ko-KR" altLang="en-US" dirty="0"/>
              <a:t>두 균주가 서로 상호 보완적으로 성장할 수 있는 조건을 </a:t>
            </a:r>
            <a:r>
              <a:rPr lang="ko-KR" altLang="en-US" dirty="0" err="1"/>
              <a:t>시뮬레이션할</a:t>
            </a:r>
            <a:r>
              <a:rPr lang="ko-KR" altLang="en-US" dirty="0"/>
              <a:t> 수 있습니다</a:t>
            </a:r>
            <a:r>
              <a:rPr lang="en-US" altLang="ko-KR" dirty="0"/>
              <a:t>. </a:t>
            </a:r>
            <a:r>
              <a:rPr lang="ko-KR" altLang="en-US" dirty="0"/>
              <a:t>예를 들어</a:t>
            </a:r>
            <a:r>
              <a:rPr lang="en-US" altLang="ko-KR" dirty="0"/>
              <a:t>, </a:t>
            </a:r>
            <a:r>
              <a:rPr lang="ko-KR" altLang="en-US" dirty="0"/>
              <a:t>한 균주가 </a:t>
            </a:r>
            <a:r>
              <a:rPr lang="ko-KR" altLang="en-US" dirty="0" err="1"/>
              <a:t>티로신을</a:t>
            </a:r>
            <a:r>
              <a:rPr lang="ko-KR" altLang="en-US" dirty="0"/>
              <a:t> 생산하고 다른 균주가 </a:t>
            </a:r>
            <a:r>
              <a:rPr lang="ko-KR" altLang="en-US" dirty="0" err="1"/>
              <a:t>페닐알라닌을</a:t>
            </a:r>
            <a:r>
              <a:rPr lang="ko-KR" altLang="en-US" dirty="0"/>
              <a:t> 생산하여 서로 교환하는 방식으로 상호작용할 수 있습니다</a:t>
            </a:r>
            <a:r>
              <a:rPr lang="en-US" altLang="ko-KR" dirty="0"/>
              <a:t>.</a:t>
            </a:r>
          </a:p>
          <a:p>
            <a:pPr>
              <a:buFont typeface="+mj-lt"/>
              <a:buAutoNum type="arabicPeriod"/>
            </a:pPr>
            <a:r>
              <a:rPr lang="ko-KR" altLang="en-US" b="1" dirty="0"/>
              <a:t>환경 적응</a:t>
            </a:r>
            <a:r>
              <a:rPr lang="en-US" altLang="ko-KR" dirty="0"/>
              <a:t>: </a:t>
            </a:r>
            <a:r>
              <a:rPr lang="ko-KR" altLang="en-US" dirty="0"/>
              <a:t>돌연변이 균주들이 외부 환경에서 필요한 아미노산을 얻기 위해 환경에 어떻게 적응하는지</a:t>
            </a:r>
            <a:r>
              <a:rPr lang="en-US" altLang="ko-KR" dirty="0"/>
              <a:t>, </a:t>
            </a:r>
            <a:r>
              <a:rPr lang="ko-KR" altLang="en-US" dirty="0"/>
              <a:t>그리고 이러한 적응이 대사 네트워크에 어떤 영향을 미치는지 연구할 수 있습니다</a:t>
            </a:r>
            <a:r>
              <a:rPr lang="en-US" altLang="ko-KR" dirty="0"/>
              <a:t>.</a:t>
            </a:r>
          </a:p>
          <a:p>
            <a:pPr>
              <a:buFont typeface="+mj-lt"/>
              <a:buAutoNum type="arabicPeriod"/>
            </a:pPr>
            <a:r>
              <a:rPr lang="ko-KR" altLang="en-US" b="1" dirty="0"/>
              <a:t>최적화 전략</a:t>
            </a:r>
            <a:r>
              <a:rPr lang="en-US" altLang="ko-KR" dirty="0"/>
              <a:t>: </a:t>
            </a:r>
            <a:r>
              <a:rPr lang="ko-KR" altLang="en-US" dirty="0"/>
              <a:t>강화 학습을 통해 각 균주가 최적의 성장 전략을 학습하게 할 수 있습니다</a:t>
            </a:r>
            <a:r>
              <a:rPr lang="en-US" altLang="ko-KR" dirty="0"/>
              <a:t>. </a:t>
            </a:r>
            <a:r>
              <a:rPr lang="ko-KR" altLang="en-US" dirty="0"/>
              <a:t>이는 각 균주가 자신의 생존과 성장을 위해 필요한 아미노산을 효율적으로 얻는 방법을 학습하는 과정을 의미합니다</a:t>
            </a:r>
            <a:r>
              <a:rPr lang="en-US" altLang="ko-KR" dirty="0"/>
              <a:t>.</a:t>
            </a:r>
          </a:p>
          <a:p>
            <a:r>
              <a:rPr lang="ko-KR" altLang="en-US" dirty="0"/>
              <a:t>결론적으로</a:t>
            </a:r>
            <a:r>
              <a:rPr lang="en-US" altLang="ko-KR" dirty="0"/>
              <a:t>, </a:t>
            </a:r>
            <a:r>
              <a:rPr lang="en-US" altLang="ko-KR" dirty="0" err="1"/>
              <a:t>tyrA</a:t>
            </a:r>
            <a:r>
              <a:rPr lang="ko-KR" altLang="en-US" dirty="0"/>
              <a:t>와 </a:t>
            </a:r>
            <a:r>
              <a:rPr lang="en-US" altLang="ko-KR" dirty="0" err="1"/>
              <a:t>pheA</a:t>
            </a:r>
            <a:r>
              <a:rPr lang="en-US" altLang="ko-KR" dirty="0"/>
              <a:t> </a:t>
            </a:r>
            <a:r>
              <a:rPr lang="ko-KR" altLang="en-US" dirty="0"/>
              <a:t>돌연변이 유전자는 특정 아미노산의 합성을 방해하며</a:t>
            </a:r>
            <a:r>
              <a:rPr lang="en-US" altLang="ko-KR" dirty="0"/>
              <a:t>, </a:t>
            </a:r>
            <a:r>
              <a:rPr lang="ko-KR" altLang="en-US" dirty="0"/>
              <a:t>이로 인해 균주들이 생존하기 위해 외부로부터 아미노산을 흡수해야 하는 상황을 만듭니다</a:t>
            </a:r>
            <a:r>
              <a:rPr lang="en-US" altLang="ko-KR" dirty="0"/>
              <a:t>. </a:t>
            </a:r>
            <a:r>
              <a:rPr lang="ko-KR" altLang="en-US" dirty="0"/>
              <a:t>이러한 상황에서 강화 학습을 통해 최적의 대사 경로와 생존 전략을 학습할 수 있습니다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19</a:t>
            </a:fld>
            <a:endParaRPr lang="ko-KR" altLang="en-US"/>
          </a:p>
        </p:txBody>
      </p:sp>
    </p:spTree>
    <p:extLst>
      <p:ext uri="{BB962C8B-B14F-4D97-AF65-F5344CB8AC3E}">
        <p14:creationId xmlns:p14="http://schemas.microsoft.com/office/powerpoint/2010/main" val="1697009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먼저 여러분들은 강화학습을 한 학기 동안 배우면서 어떻게 받아들이셨나요</a:t>
            </a:r>
            <a:r>
              <a:rPr lang="en-US" altLang="ko-KR" dirty="0"/>
              <a:t>?</a:t>
            </a:r>
          </a:p>
          <a:p>
            <a:endParaRPr lang="en-US" altLang="ko-KR" dirty="0"/>
          </a:p>
          <a:p>
            <a:r>
              <a:rPr lang="ko-KR" altLang="en-US" dirty="0"/>
              <a:t>저는 이제 강화학습을 생각하면 </a:t>
            </a:r>
            <a:r>
              <a:rPr lang="ko-KR" altLang="en-US" dirty="0" err="1"/>
              <a:t>닥터스트레인지가</a:t>
            </a:r>
            <a:r>
              <a:rPr lang="ko-KR" altLang="en-US" dirty="0"/>
              <a:t> 떠오릅니다</a:t>
            </a:r>
            <a:r>
              <a:rPr lang="en-US" altLang="ko-KR" dirty="0"/>
              <a:t>.</a:t>
            </a:r>
          </a:p>
          <a:p>
            <a:endParaRPr lang="en-US" altLang="ko-KR" dirty="0"/>
          </a:p>
          <a:p>
            <a:r>
              <a:rPr lang="ko-KR" altLang="en-US" dirty="0"/>
              <a:t>가능한 모든 상황을 미리 고려해보고 고려한 상황 내에서 최적의 결과를 도출한다는 점에서 비슷하게 생각됩니다</a:t>
            </a:r>
            <a:r>
              <a:rPr lang="en-US" altLang="ko-KR" dirty="0"/>
              <a:t>.</a:t>
            </a:r>
          </a:p>
          <a:p>
            <a:endParaRPr lang="en-US" altLang="ko-KR" dirty="0"/>
          </a:p>
          <a:p>
            <a:r>
              <a:rPr lang="ko-KR" altLang="en-US" dirty="0"/>
              <a:t>그런데 이러한 개념이 이번 발표를 준비하면서 아주 흥미롭게도 제가 배워온 생물학 분야에도 연관되는 점이 있었는데요</a:t>
            </a:r>
            <a:r>
              <a:rPr lang="en-US" altLang="ko-KR" dirty="0"/>
              <a:t>.</a:t>
            </a:r>
          </a:p>
          <a:p>
            <a:endParaRPr lang="en-US" altLang="ko-KR" dirty="0"/>
          </a:p>
          <a:p>
            <a:r>
              <a:rPr lang="ko-KR" altLang="en-US" dirty="0"/>
              <a:t>그건 바로 진화와 관련된 내용이었습니다</a:t>
            </a:r>
            <a:r>
              <a:rPr lang="en-US" altLang="ko-KR" dirty="0"/>
              <a:t>.</a:t>
            </a:r>
          </a:p>
          <a:p>
            <a:endParaRPr lang="en-US" altLang="ko-KR" dirty="0"/>
          </a:p>
          <a:p>
            <a:r>
              <a:rPr lang="ko-KR" altLang="en-US" dirty="0"/>
              <a:t>그림에 있는 몇가지 예시를 들어보겠습니다</a:t>
            </a:r>
            <a:r>
              <a:rPr lang="en-US" altLang="ko-KR" dirty="0"/>
              <a:t>. </a:t>
            </a:r>
            <a:r>
              <a:rPr lang="ko-KR" altLang="en-US" dirty="0"/>
              <a:t>기린이 왜 목이 길까요</a:t>
            </a:r>
            <a:r>
              <a:rPr lang="en-US" altLang="ko-KR" dirty="0"/>
              <a:t>? </a:t>
            </a:r>
            <a:r>
              <a:rPr lang="ko-KR" altLang="en-US" dirty="0"/>
              <a:t>목이 짧은 다른 기린이 환경이 적응하지 못하고 죽었기 때문입니다</a:t>
            </a:r>
            <a:r>
              <a:rPr lang="en-US" altLang="ko-KR" dirty="0"/>
              <a:t>.</a:t>
            </a:r>
          </a:p>
          <a:p>
            <a:endParaRPr lang="en-US" altLang="ko-KR" dirty="0"/>
          </a:p>
          <a:p>
            <a:r>
              <a:rPr lang="ko-KR" altLang="en-US" dirty="0"/>
              <a:t>아래 지역에 있는 쥐의 색은 왜 대부분 검정색이 되었을까요</a:t>
            </a:r>
            <a:r>
              <a:rPr lang="en-US" altLang="ko-KR" dirty="0"/>
              <a:t>? </a:t>
            </a:r>
            <a:r>
              <a:rPr lang="ko-KR" altLang="en-US" dirty="0"/>
              <a:t>땅 색과 비슷하지 않은 </a:t>
            </a:r>
            <a:r>
              <a:rPr lang="ko-KR" altLang="en-US" dirty="0" err="1"/>
              <a:t>노란쥐는</a:t>
            </a:r>
            <a:r>
              <a:rPr lang="ko-KR" altLang="en-US" dirty="0"/>
              <a:t> 눈에 잘 뛰어 죽었기 때문입니다</a:t>
            </a:r>
            <a:r>
              <a:rPr lang="en-US" altLang="ko-KR" dirty="0"/>
              <a:t>.</a:t>
            </a:r>
          </a:p>
          <a:p>
            <a:endParaRPr lang="en-US" altLang="ko-KR" dirty="0"/>
          </a:p>
          <a:p>
            <a:r>
              <a:rPr lang="ko-KR" altLang="en-US" dirty="0"/>
              <a:t>이와 같은 진화를 잘 설명할 수 있는 </a:t>
            </a:r>
            <a:r>
              <a:rPr lang="en-US" altLang="ko-KR" dirty="0"/>
              <a:t>Natural Selection</a:t>
            </a:r>
            <a:r>
              <a:rPr lang="ko-KR" altLang="en-US" dirty="0"/>
              <a:t>이라는 개념은 생물학자들이 진화를 쉽게 설명할 때 드는 예시들인데요</a:t>
            </a:r>
            <a:r>
              <a:rPr lang="en-US" altLang="ko-KR" dirty="0"/>
              <a:t>.</a:t>
            </a:r>
          </a:p>
          <a:p>
            <a:endParaRPr lang="en-US" altLang="ko-KR" dirty="0"/>
          </a:p>
          <a:p>
            <a:r>
              <a:rPr lang="ko-KR" altLang="en-US" dirty="0"/>
              <a:t>이렇게 생각해보면 어떨까요</a:t>
            </a:r>
            <a:r>
              <a:rPr lang="en-US" altLang="ko-KR" dirty="0"/>
              <a:t>? </a:t>
            </a:r>
            <a:r>
              <a:rPr lang="ko-KR" altLang="en-US" dirty="0"/>
              <a:t>각각의 개체들이 하나의 </a:t>
            </a:r>
            <a:r>
              <a:rPr lang="en-US" altLang="ko-KR" dirty="0"/>
              <a:t>simulation</a:t>
            </a:r>
            <a:r>
              <a:rPr lang="ko-KR" altLang="en-US" dirty="0"/>
              <a:t>이고 </a:t>
            </a:r>
            <a:r>
              <a:rPr lang="ko-KR" altLang="en-US" dirty="0" err="1"/>
              <a:t>진화란</a:t>
            </a:r>
            <a:r>
              <a:rPr lang="ko-KR" altLang="en-US" dirty="0"/>
              <a:t> 최적의 </a:t>
            </a:r>
            <a:r>
              <a:rPr lang="en-US" altLang="ko-KR" dirty="0"/>
              <a:t>simulation</a:t>
            </a:r>
            <a:r>
              <a:rPr lang="ko-KR" altLang="en-US" dirty="0"/>
              <a:t>이 도출된 결과라고 생각한다면 이 </a:t>
            </a:r>
            <a:r>
              <a:rPr lang="en-US" altLang="ko-KR" dirty="0"/>
              <a:t>Natural </a:t>
            </a:r>
            <a:r>
              <a:rPr lang="en-US" altLang="ko-KR" dirty="0" err="1"/>
              <a:t>selectio</a:t>
            </a:r>
            <a:r>
              <a:rPr lang="ko-KR" altLang="en-US" dirty="0"/>
              <a:t>은 강화학습과 분명히 </a:t>
            </a:r>
            <a:r>
              <a:rPr lang="ko-KR" altLang="en-US" dirty="0" err="1"/>
              <a:t>닮아있습니다</a:t>
            </a:r>
            <a:r>
              <a:rPr lang="en-US" altLang="ko-KR" dirty="0"/>
              <a:t>.</a:t>
            </a:r>
          </a:p>
          <a:p>
            <a:endParaRPr lang="en-US" altLang="ko-KR" dirty="0"/>
          </a:p>
          <a:p>
            <a:r>
              <a:rPr lang="ko-KR" altLang="en-US" dirty="0"/>
              <a:t>따라서 이 논문에서는 미생물의 진화를 강화학습을 통해 미리 예측하는 방법에 대해서 제시하고 있습니다</a:t>
            </a:r>
            <a:r>
              <a:rPr lang="en-US" altLang="ko-KR" dirty="0"/>
              <a:t>.</a:t>
            </a:r>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2</a:t>
            </a:fld>
            <a:endParaRPr lang="ko-KR" altLang="en-US"/>
          </a:p>
        </p:txBody>
      </p:sp>
    </p:spTree>
    <p:extLst>
      <p:ext uri="{BB962C8B-B14F-4D97-AF65-F5344CB8AC3E}">
        <p14:creationId xmlns:p14="http://schemas.microsoft.com/office/powerpoint/2010/main" val="901795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23</a:t>
            </a:fld>
            <a:endParaRPr lang="ko-KR" altLang="en-US"/>
          </a:p>
        </p:txBody>
      </p:sp>
    </p:spTree>
    <p:extLst>
      <p:ext uri="{BB962C8B-B14F-4D97-AF65-F5344CB8AC3E}">
        <p14:creationId xmlns:p14="http://schemas.microsoft.com/office/powerpoint/2010/main" val="2059024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한가지 실험을 같이 보겠습니다</a:t>
            </a:r>
            <a:r>
              <a:rPr lang="en-US" altLang="ko-KR" dirty="0"/>
              <a:t>.</a:t>
            </a:r>
          </a:p>
          <a:p>
            <a:endParaRPr lang="en-US" altLang="ko-KR" dirty="0"/>
          </a:p>
          <a:p>
            <a:r>
              <a:rPr lang="ko-KR" altLang="en-US" dirty="0"/>
              <a:t>간단히 </a:t>
            </a:r>
            <a:r>
              <a:rPr lang="ko-KR" altLang="en-US" dirty="0" err="1"/>
              <a:t>설명드리자면</a:t>
            </a:r>
            <a:r>
              <a:rPr lang="en-US" altLang="ko-KR" dirty="0"/>
              <a:t>,</a:t>
            </a:r>
            <a:r>
              <a:rPr lang="ko-KR" altLang="en-US" dirty="0"/>
              <a:t> 각 구간마다 미생물이 자랄 수 </a:t>
            </a:r>
            <a:r>
              <a:rPr lang="ko-KR" altLang="en-US" dirty="0" err="1"/>
              <a:t>없게하는</a:t>
            </a:r>
            <a:r>
              <a:rPr lang="ko-KR" altLang="en-US" dirty="0"/>
              <a:t> 항생제를 점점 높은 농도로 처리하였습니다</a:t>
            </a:r>
            <a:r>
              <a:rPr lang="en-US" altLang="ko-KR" dirty="0"/>
              <a:t>.</a:t>
            </a:r>
          </a:p>
          <a:p>
            <a:endParaRPr lang="en-US" altLang="ko-KR" dirty="0"/>
          </a:p>
          <a:p>
            <a:r>
              <a:rPr lang="ko-KR" altLang="en-US" dirty="0"/>
              <a:t>가장 끝에서부터 미생물을 접종하여 배양을 하였을 때</a:t>
            </a:r>
            <a:r>
              <a:rPr lang="en-US" altLang="ko-KR" dirty="0"/>
              <a:t>, </a:t>
            </a:r>
            <a:r>
              <a:rPr lang="ko-KR" altLang="en-US" dirty="0"/>
              <a:t>농도 구간이 바뀔 때 마다 대부분 자라지 못하지만 일부 포인터에서 다시 미생물이 자라기 시작하는 것을 볼 수 있습니다</a:t>
            </a:r>
            <a:r>
              <a:rPr lang="en-US" altLang="ko-KR" dirty="0"/>
              <a:t>.</a:t>
            </a:r>
          </a:p>
          <a:p>
            <a:endParaRPr lang="en-US" altLang="ko-KR" dirty="0"/>
          </a:p>
          <a:p>
            <a:r>
              <a:rPr lang="ko-KR" altLang="en-US" dirty="0"/>
              <a:t>미생물이 고농도의 항생제에서 생존하기 위해서는 본인의 에너지를 더욱 많이 사용하여 항생제에 대응할 수 있는 물질을 생산해야 합니다</a:t>
            </a:r>
            <a:r>
              <a:rPr lang="en-US" altLang="ko-KR" dirty="0"/>
              <a:t>.</a:t>
            </a:r>
          </a:p>
          <a:p>
            <a:endParaRPr lang="en-US" altLang="ko-KR" dirty="0"/>
          </a:p>
          <a:p>
            <a:r>
              <a:rPr lang="ko-KR" altLang="en-US" dirty="0"/>
              <a:t>이는 단기간으로만 봤을 때에 분명 본인에게 이익이 되지 않는 행동입니다</a:t>
            </a:r>
            <a:r>
              <a:rPr lang="en-US" altLang="ko-KR" dirty="0"/>
              <a:t>. </a:t>
            </a:r>
            <a:r>
              <a:rPr lang="ko-KR" altLang="en-US" dirty="0"/>
              <a:t>하지만 분명 이러한 이익이 되지 않는 행동을 하지 않았다면 생존하지 못했을 것이죠</a:t>
            </a:r>
            <a:r>
              <a:rPr lang="en-US" altLang="ko-KR" dirty="0"/>
              <a:t>.</a:t>
            </a:r>
          </a:p>
          <a:p>
            <a:endParaRPr lang="en-US" altLang="ko-KR" dirty="0"/>
          </a:p>
          <a:p>
            <a:r>
              <a:rPr lang="ko-KR" altLang="en-US" dirty="0"/>
              <a:t>이러한 관점이 강화 학습의 필요성을 보여줍니다</a:t>
            </a:r>
            <a:r>
              <a:rPr lang="en-US" altLang="ko-KR" dirty="0"/>
              <a:t>.</a:t>
            </a:r>
          </a:p>
          <a:p>
            <a:endParaRPr lang="en-US" altLang="ko-KR" dirty="0"/>
          </a:p>
          <a:p>
            <a:r>
              <a:rPr lang="ko-KR" altLang="en-US" dirty="0"/>
              <a:t>강화 학습 문제에서 에이전트는 환경과 상호 작용하고 각 행동에 대한 보상을 받습니다</a:t>
            </a:r>
            <a:r>
              <a:rPr lang="en-US" altLang="ko-KR" dirty="0"/>
              <a:t>. </a:t>
            </a:r>
            <a:r>
              <a:rPr lang="ko-KR" altLang="en-US" dirty="0"/>
              <a:t>에이전트의 목표는 누적</a:t>
            </a:r>
            <a:r>
              <a:rPr lang="en-US" altLang="ko-KR" dirty="0"/>
              <a:t>, </a:t>
            </a:r>
            <a:r>
              <a:rPr lang="ko-KR" altLang="en-US" dirty="0"/>
              <a:t>할인된 보상을 극대화하는 것이며 시행착오를 통해 이 목표를 달성하기 위한 최상의 전략을 학습하는 것이죠</a:t>
            </a:r>
            <a:r>
              <a:rPr lang="en-US" altLang="ko-KR" dirty="0"/>
              <a:t>.</a:t>
            </a:r>
          </a:p>
          <a:p>
            <a:endParaRPr lang="en-US" altLang="ko-KR" dirty="0"/>
          </a:p>
          <a:p>
            <a:r>
              <a:rPr lang="ko-KR" altLang="en-US" dirty="0"/>
              <a:t>미생물 역시 생존을 위해서는 장기적인 최상의 전략을 찾는 방향으로 진화가 진행될 것입니다</a:t>
            </a:r>
            <a:r>
              <a:rPr lang="en-US" altLang="ko-KR" dirty="0"/>
              <a:t>.</a:t>
            </a:r>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3</a:t>
            </a:fld>
            <a:endParaRPr lang="ko-KR" altLang="en-US"/>
          </a:p>
        </p:txBody>
      </p:sp>
    </p:spTree>
    <p:extLst>
      <p:ext uri="{BB962C8B-B14F-4D97-AF65-F5344CB8AC3E}">
        <p14:creationId xmlns:p14="http://schemas.microsoft.com/office/powerpoint/2010/main" val="2452316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 논문에 대해서 설명하기 위해서는 먼저 </a:t>
            </a:r>
            <a:r>
              <a:rPr lang="en-US" altLang="ko-KR" dirty="0"/>
              <a:t>2</a:t>
            </a:r>
            <a:r>
              <a:rPr lang="ko-KR" altLang="en-US" dirty="0"/>
              <a:t>가지 개념에 대해서 이해할 필요가 있는데요</a:t>
            </a:r>
            <a:r>
              <a:rPr lang="en-US" altLang="ko-KR" dirty="0"/>
              <a:t>.</a:t>
            </a:r>
          </a:p>
          <a:p>
            <a:endParaRPr lang="en-US" altLang="ko-KR" dirty="0"/>
          </a:p>
          <a:p>
            <a:r>
              <a:rPr lang="ko-KR" altLang="en-US" dirty="0"/>
              <a:t>첫번째는 </a:t>
            </a:r>
            <a:r>
              <a:rPr lang="en-US" altLang="ko-KR" dirty="0"/>
              <a:t>PPO</a:t>
            </a:r>
            <a:r>
              <a:rPr lang="ko-KR" altLang="en-US" dirty="0"/>
              <a:t>에 관한 내용입니다</a:t>
            </a:r>
            <a:r>
              <a:rPr lang="en-US" altLang="ko-KR" dirty="0"/>
              <a:t>. PPO</a:t>
            </a:r>
            <a:r>
              <a:rPr lang="ko-KR" altLang="en-US" dirty="0"/>
              <a:t>란 수업시간에도 배웠지만</a:t>
            </a:r>
            <a:r>
              <a:rPr lang="en-US" altLang="ko-KR" dirty="0"/>
              <a:t>, policy</a:t>
            </a:r>
            <a:r>
              <a:rPr lang="ko-KR" altLang="en-US" dirty="0"/>
              <a:t>뿐만 아니라 </a:t>
            </a:r>
            <a:r>
              <a:rPr lang="en-US" altLang="ko-KR" dirty="0"/>
              <a:t>Q-value</a:t>
            </a:r>
            <a:r>
              <a:rPr lang="ko-KR" altLang="en-US" dirty="0"/>
              <a:t>도 파라미터 업데이트를 진행한 강화학습 방식입니다</a:t>
            </a:r>
            <a:r>
              <a:rPr lang="en-US" altLang="ko-KR" dirty="0"/>
              <a:t>. </a:t>
            </a:r>
            <a:r>
              <a:rPr lang="ko-KR" altLang="en-US" dirty="0"/>
              <a:t>이 알고리즘을 통해 </a:t>
            </a:r>
            <a:r>
              <a:rPr lang="ko-KR" altLang="en-US" dirty="0" err="1"/>
              <a:t>통해</a:t>
            </a:r>
            <a:r>
              <a:rPr lang="ko-KR" altLang="en-US" dirty="0"/>
              <a:t> 정책 함수와 가치 함수를 동시에 학습하여 에이전트가 최적의 행동을 선택할 수 있도록 합니다</a:t>
            </a:r>
            <a:r>
              <a:rPr lang="en-US" altLang="ko-KR" dirty="0"/>
              <a:t>.</a:t>
            </a:r>
          </a:p>
          <a:p>
            <a:endParaRPr lang="en-US" altLang="ko-KR" b="1" dirty="0"/>
          </a:p>
          <a:p>
            <a:r>
              <a:rPr lang="ko-KR" altLang="en-US" b="1" dirty="0"/>
              <a:t>두번째는 </a:t>
            </a:r>
            <a:r>
              <a:rPr lang="en-US" altLang="ko-KR" b="1" dirty="0"/>
              <a:t>Flux Balance Analysis(FBA) </a:t>
            </a:r>
            <a:r>
              <a:rPr lang="ko-KR" altLang="en-US" b="1" dirty="0"/>
              <a:t>라는 개념입니다</a:t>
            </a:r>
            <a:r>
              <a:rPr lang="en-US" altLang="ko-KR" b="1" dirty="0"/>
              <a:t>. </a:t>
            </a:r>
            <a:r>
              <a:rPr lang="en-US" altLang="ko-KR" dirty="0"/>
              <a:t>FBA</a:t>
            </a:r>
            <a:r>
              <a:rPr lang="ko-KR" altLang="en-US" dirty="0"/>
              <a:t>는 대사 네트워크 내에서 물질 흐름을 최적화하여 세포 성장 등의 생물학적 과정을 모델링하는 기법으로</a:t>
            </a:r>
            <a:r>
              <a:rPr lang="en-US" altLang="ko-KR" dirty="0"/>
              <a:t>, </a:t>
            </a:r>
            <a:r>
              <a:rPr lang="ko-KR" altLang="en-US" dirty="0"/>
              <a:t>주어진 조건 하에서 세포가 최대 성장률을 달성할 수 있는 대사 경로를 예측하는데 사용됩니다</a:t>
            </a:r>
            <a:r>
              <a:rPr lang="en-US" altLang="ko-KR" dirty="0"/>
              <a:t>. </a:t>
            </a:r>
            <a:r>
              <a:rPr lang="ko-KR" altLang="en-US" dirty="0"/>
              <a:t>이를 통해 대사 네트워크의 최적 경로를 예측하고</a:t>
            </a:r>
            <a:r>
              <a:rPr lang="en-US" altLang="ko-KR" dirty="0"/>
              <a:t>, </a:t>
            </a:r>
            <a:r>
              <a:rPr lang="ko-KR" altLang="en-US" dirty="0"/>
              <a:t>생물학적 시스템의 효율성을 분석할 수 있습니다</a:t>
            </a:r>
            <a:r>
              <a:rPr lang="en-US" altLang="ko-KR" dirty="0"/>
              <a:t>.</a:t>
            </a:r>
          </a:p>
          <a:p>
            <a:endParaRPr lang="en-US" altLang="ko-KR" dirty="0"/>
          </a:p>
          <a:p>
            <a:r>
              <a:rPr lang="ko-KR" altLang="en-US" dirty="0"/>
              <a:t>이러한 </a:t>
            </a:r>
            <a:r>
              <a:rPr lang="en-US" altLang="ko-KR" dirty="0"/>
              <a:t>FBA</a:t>
            </a:r>
            <a:r>
              <a:rPr lang="ko-KR" altLang="en-US" dirty="0"/>
              <a:t>를 정의하는 방법으로는 굉장히 복잡한데</a:t>
            </a:r>
            <a:r>
              <a:rPr lang="en-US" altLang="ko-KR" dirty="0"/>
              <a:t>, </a:t>
            </a:r>
            <a:r>
              <a:rPr lang="ko-KR" altLang="en-US" dirty="0"/>
              <a:t>유전적인 정보와 일부 표현형 데이터를 이용하고 몇가지 가정을 포함합니다</a:t>
            </a:r>
            <a:r>
              <a:rPr lang="en-US" altLang="ko-KR" dirty="0"/>
              <a:t>.</a:t>
            </a:r>
          </a:p>
          <a:p>
            <a:endParaRPr lang="en-US" altLang="ko-KR" dirty="0"/>
          </a:p>
          <a:p>
            <a:pPr marL="171450" indent="-171450">
              <a:buFontTx/>
              <a:buChar char="-"/>
            </a:pPr>
            <a:r>
              <a:rPr lang="ko-KR" altLang="en-US" dirty="0"/>
              <a:t>외부 환경의 변화보도 세포 내부의 변화가 빠르다</a:t>
            </a:r>
            <a:endParaRPr lang="en-US" altLang="ko-KR" dirty="0"/>
          </a:p>
          <a:p>
            <a:pPr marL="171450" indent="-171450">
              <a:buFontTx/>
              <a:buChar char="-"/>
            </a:pPr>
            <a:r>
              <a:rPr lang="ko-KR" altLang="en-US" dirty="0"/>
              <a:t>항상 최대 성장률 상태에 있다</a:t>
            </a:r>
            <a:endParaRPr lang="en-US" altLang="ko-KR"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4</a:t>
            </a:fld>
            <a:endParaRPr lang="ko-KR" altLang="en-US"/>
          </a:p>
        </p:txBody>
      </p:sp>
    </p:spTree>
    <p:extLst>
      <p:ext uri="{BB962C8B-B14F-4D97-AF65-F5344CB8AC3E}">
        <p14:creationId xmlns:p14="http://schemas.microsoft.com/office/powerpoint/2010/main" val="1206228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이제 본 연구의 방법론에 대해 </a:t>
            </a:r>
            <a:r>
              <a:rPr lang="ko-KR" altLang="en-US" dirty="0" err="1"/>
              <a:t>설명드리겠습니다</a:t>
            </a:r>
            <a:endParaRPr lang="en-US" altLang="ko-KR" dirty="0"/>
          </a:p>
          <a:p>
            <a:endParaRPr lang="en-US" altLang="ko-KR" dirty="0"/>
          </a:p>
          <a:p>
            <a:r>
              <a:rPr lang="ko-KR" altLang="en-US" dirty="0"/>
              <a:t>가장</a:t>
            </a:r>
            <a:r>
              <a:rPr lang="en-US" altLang="ko-KR" dirty="0"/>
              <a:t> </a:t>
            </a:r>
            <a:r>
              <a:rPr lang="ko-KR" altLang="en-US" dirty="0"/>
              <a:t>먼저 환경을 </a:t>
            </a:r>
            <a:r>
              <a:rPr lang="ko-KR" altLang="en-US" dirty="0" err="1"/>
              <a:t>정의할텐데요</a:t>
            </a:r>
            <a:r>
              <a:rPr lang="en-US" altLang="ko-KR" dirty="0"/>
              <a:t>.</a:t>
            </a:r>
          </a:p>
          <a:p>
            <a:endParaRPr lang="en-US" altLang="ko-KR" dirty="0"/>
          </a:p>
          <a:p>
            <a:r>
              <a:rPr lang="ko-KR" altLang="en-US" dirty="0"/>
              <a:t>환경은 </a:t>
            </a:r>
            <a:r>
              <a:rPr lang="en-US" altLang="ko-KR" dirty="0"/>
              <a:t>Agents</a:t>
            </a:r>
            <a:r>
              <a:rPr lang="ko-KR" altLang="en-US" dirty="0"/>
              <a:t>를 둘러싼 모든 </a:t>
            </a:r>
            <a:r>
              <a:rPr lang="en-US" altLang="ko-KR" dirty="0"/>
              <a:t>entities</a:t>
            </a:r>
            <a:r>
              <a:rPr lang="ko-KR" altLang="en-US" dirty="0"/>
              <a:t>라고 정의하고 있습니다</a:t>
            </a:r>
            <a:r>
              <a:rPr lang="en-US" altLang="ko-KR" dirty="0"/>
              <a:t>. </a:t>
            </a:r>
            <a:r>
              <a:rPr lang="ko-KR" altLang="en-US" dirty="0"/>
              <a:t>여기서 </a:t>
            </a:r>
            <a:r>
              <a:rPr lang="en-US" altLang="ko-KR" dirty="0"/>
              <a:t>entities</a:t>
            </a:r>
            <a:r>
              <a:rPr lang="ko-KR" altLang="en-US" dirty="0"/>
              <a:t>란 미생물이 에너지로 사용할 수 있는 포도당이나</a:t>
            </a:r>
            <a:r>
              <a:rPr lang="en-US" altLang="ko-KR" dirty="0"/>
              <a:t>, </a:t>
            </a:r>
            <a:r>
              <a:rPr lang="ko-KR" altLang="en-US" dirty="0"/>
              <a:t>에너지를 만들고 배출하는 대사산물의 농도 등을 의미합니다</a:t>
            </a:r>
            <a:r>
              <a:rPr lang="en-US" altLang="ko-KR" dirty="0"/>
              <a:t>.</a:t>
            </a:r>
          </a:p>
          <a:p>
            <a:endParaRPr lang="en-US" altLang="ko-KR" dirty="0"/>
          </a:p>
          <a:p>
            <a:r>
              <a:rPr lang="ko-KR" altLang="en-US" dirty="0"/>
              <a:t>이러한 환경은 시간이 지남에 따라 변화하게 되며 변화하는 환경에서 </a:t>
            </a:r>
            <a:r>
              <a:rPr lang="en-US" altLang="ko-KR" dirty="0"/>
              <a:t>Agents</a:t>
            </a:r>
            <a:r>
              <a:rPr lang="ko-KR" altLang="en-US" dirty="0"/>
              <a:t>들이 어떻게 최대보상을 위해 행동하는지를 시뮬레이션을 진행합니다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5</a:t>
            </a:fld>
            <a:endParaRPr lang="ko-KR" altLang="en-US"/>
          </a:p>
        </p:txBody>
      </p:sp>
    </p:spTree>
    <p:extLst>
      <p:ext uri="{BB962C8B-B14F-4D97-AF65-F5344CB8AC3E}">
        <p14:creationId xmlns:p14="http://schemas.microsoft.com/office/powerpoint/2010/main" val="324425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에이전트는 이러한 대사 네트워크 내에서 학습하는데요</a:t>
            </a:r>
            <a:r>
              <a:rPr lang="en-US" altLang="ko-KR" dirty="0"/>
              <a:t>. </a:t>
            </a:r>
            <a:r>
              <a:rPr lang="ko-KR" altLang="en-US" dirty="0"/>
              <a:t>이어서 </a:t>
            </a:r>
            <a:r>
              <a:rPr lang="en-US" altLang="ko-KR" dirty="0"/>
              <a:t>State, Action, Reward</a:t>
            </a:r>
            <a:r>
              <a:rPr lang="ko-KR" altLang="en-US" dirty="0"/>
              <a:t>에 대해서 차례로 정의하겠습니다</a:t>
            </a:r>
            <a:r>
              <a:rPr lang="en-US" altLang="ko-KR" dirty="0"/>
              <a:t>.</a:t>
            </a:r>
          </a:p>
          <a:p>
            <a:endParaRPr lang="en-US" altLang="ko-KR" dirty="0"/>
          </a:p>
          <a:p>
            <a:r>
              <a:rPr lang="ko-KR" altLang="en-US" dirty="0"/>
              <a:t>먼저 </a:t>
            </a:r>
            <a:r>
              <a:rPr lang="en-US" altLang="ko-KR" dirty="0"/>
              <a:t>State</a:t>
            </a:r>
            <a:r>
              <a:rPr lang="ko-KR" altLang="en-US" dirty="0"/>
              <a:t>는</a:t>
            </a:r>
            <a:r>
              <a:rPr lang="en-US" altLang="ko-KR" dirty="0"/>
              <a:t> agents</a:t>
            </a:r>
            <a:r>
              <a:rPr lang="ko-KR" altLang="en-US" dirty="0"/>
              <a:t>가 인식하는 주변 환경을 의미하는데</a:t>
            </a:r>
            <a:r>
              <a:rPr lang="en-US" altLang="ko-KR" dirty="0"/>
              <a:t>, </a:t>
            </a:r>
            <a:r>
              <a:rPr lang="ko-KR" altLang="en-US" dirty="0" err="1"/>
              <a:t>예를들면</a:t>
            </a:r>
            <a:r>
              <a:rPr lang="ko-KR" altLang="en-US" dirty="0"/>
              <a:t> 다른 </a:t>
            </a:r>
            <a:r>
              <a:rPr lang="en-US" altLang="ko-KR" dirty="0"/>
              <a:t>agent</a:t>
            </a:r>
            <a:r>
              <a:rPr lang="ko-KR" altLang="en-US" dirty="0"/>
              <a:t>의 </a:t>
            </a:r>
            <a:r>
              <a:rPr lang="ko-KR" altLang="en-US" dirty="0" err="1"/>
              <a:t>밀도라던지</a:t>
            </a:r>
            <a:r>
              <a:rPr lang="ko-KR" altLang="en-US" dirty="0"/>
              <a:t> 이용가능 녹말이나 포도당의 농도</a:t>
            </a:r>
            <a:r>
              <a:rPr lang="en-US" altLang="ko-KR" dirty="0"/>
              <a:t>, </a:t>
            </a:r>
            <a:r>
              <a:rPr lang="ko-KR" altLang="en-US" dirty="0"/>
              <a:t>나아가 다른 </a:t>
            </a:r>
            <a:r>
              <a:rPr lang="en-US" altLang="ko-KR" dirty="0"/>
              <a:t>agent</a:t>
            </a:r>
            <a:r>
              <a:rPr lang="ko-KR" altLang="en-US" dirty="0"/>
              <a:t>가 생산해낸 대사산물 역시 </a:t>
            </a:r>
            <a:r>
              <a:rPr lang="en-US" altLang="ko-KR" dirty="0"/>
              <a:t>state</a:t>
            </a:r>
            <a:r>
              <a:rPr lang="ko-KR" altLang="en-US" dirty="0"/>
              <a:t>에 포함될 수 있을 것입니다</a:t>
            </a:r>
            <a:r>
              <a:rPr lang="en-US" altLang="ko-KR" dirty="0"/>
              <a:t>.</a:t>
            </a:r>
          </a:p>
          <a:p>
            <a:endParaRPr lang="en-US" altLang="ko-KR" dirty="0"/>
          </a:p>
          <a:p>
            <a:r>
              <a:rPr lang="ko-KR" altLang="en-US" dirty="0"/>
              <a:t>우선 예시로 넣어둔 코드에서 는 </a:t>
            </a:r>
            <a:r>
              <a:rPr lang="en-US" altLang="ko-KR" dirty="0"/>
              <a:t>agent1, agent2, </a:t>
            </a:r>
            <a:r>
              <a:rPr lang="en-US" altLang="ko-KR" dirty="0" err="1"/>
              <a:t>Glc</a:t>
            </a:r>
            <a:r>
              <a:rPr lang="en-US" altLang="ko-KR" dirty="0"/>
              <a:t>, Starch</a:t>
            </a:r>
            <a:r>
              <a:rPr lang="ko-KR" altLang="en-US" dirty="0"/>
              <a:t>가 정의되어져 있네요</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6</a:t>
            </a:fld>
            <a:endParaRPr lang="ko-KR" altLang="en-US"/>
          </a:p>
        </p:txBody>
      </p:sp>
    </p:spTree>
    <p:extLst>
      <p:ext uri="{BB962C8B-B14F-4D97-AF65-F5344CB8AC3E}">
        <p14:creationId xmlns:p14="http://schemas.microsoft.com/office/powerpoint/2010/main" val="1238169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딩</a:t>
            </a:r>
            <a:r>
              <a:rPr lang="en-US" altLang="ko-KR" dirty="0"/>
              <a:t>,ad,</a:t>
            </a:r>
            <a:r>
              <a:rPr lang="ko-KR" altLang="en-US" dirty="0"/>
              <a:t>러</a:t>
            </a:r>
            <a:r>
              <a:rPr lang="en-US" altLang="ko-KR" dirty="0"/>
              <a:t> </a:t>
            </a:r>
          </a:p>
          <a:p>
            <a:endParaRPr lang="en-US" altLang="ko-KR" dirty="0"/>
          </a:p>
          <a:p>
            <a:r>
              <a:rPr lang="ko-KR" altLang="en-US" dirty="0"/>
              <a:t>에이전트는 대사 네트워크 내에서 학습하며</a:t>
            </a:r>
            <a:r>
              <a:rPr lang="en-US" altLang="ko-KR" dirty="0"/>
              <a:t>, </a:t>
            </a:r>
            <a:r>
              <a:rPr lang="ko-KR" altLang="en-US" dirty="0"/>
              <a:t>상태</a:t>
            </a:r>
            <a:r>
              <a:rPr lang="en-US" altLang="ko-KR" dirty="0"/>
              <a:t>(State), </a:t>
            </a:r>
            <a:r>
              <a:rPr lang="ko-KR" altLang="en-US" dirty="0"/>
              <a:t>행동</a:t>
            </a:r>
            <a:r>
              <a:rPr lang="en-US" altLang="ko-KR" dirty="0"/>
              <a:t>(Action), </a:t>
            </a:r>
            <a:r>
              <a:rPr lang="ko-KR" altLang="en-US" dirty="0"/>
              <a:t>보상</a:t>
            </a:r>
            <a:r>
              <a:rPr lang="en-US" altLang="ko-KR" dirty="0"/>
              <a:t>(Reward)</a:t>
            </a:r>
            <a:r>
              <a:rPr lang="ko-KR" altLang="en-US" dirty="0"/>
              <a:t>을 정의합니다</a:t>
            </a:r>
            <a:r>
              <a:rPr lang="en-US" altLang="ko-KR" dirty="0"/>
              <a:t>. </a:t>
            </a:r>
            <a:r>
              <a:rPr lang="ko-KR" altLang="en-US" dirty="0"/>
              <a:t>에이전트는 환경에서 주어진 상태를 인식하고</a:t>
            </a:r>
            <a:r>
              <a:rPr lang="en-US" altLang="ko-KR" dirty="0"/>
              <a:t>, </a:t>
            </a:r>
            <a:r>
              <a:rPr lang="ko-KR" altLang="en-US" dirty="0"/>
              <a:t>이에 따라 행동을 선택합니다</a:t>
            </a:r>
            <a:r>
              <a:rPr lang="en-US" altLang="ko-KR" dirty="0"/>
              <a:t>. </a:t>
            </a:r>
            <a:r>
              <a:rPr lang="ko-KR" altLang="en-US" dirty="0"/>
              <a:t>예를 들어</a:t>
            </a:r>
            <a:r>
              <a:rPr lang="en-US" altLang="ko-KR" dirty="0"/>
              <a:t>, </a:t>
            </a:r>
            <a:r>
              <a:rPr lang="ko-KR" altLang="en-US" dirty="0"/>
              <a:t>포도당의 농도가 높고 대사산물의 농도가 낮은 경우 에이전트는 포도당을 더 많이 소비하여 대사산물을 생성할 수 있습니다</a:t>
            </a:r>
            <a:r>
              <a:rPr lang="en-US" altLang="ko-KR" dirty="0"/>
              <a:t>. </a:t>
            </a:r>
            <a:r>
              <a:rPr lang="ko-KR" altLang="en-US" dirty="0"/>
              <a:t>이러한 과정을 통해 에이전트는 최적의 행동을 학습하게 됩니다</a:t>
            </a:r>
            <a:r>
              <a:rPr lang="en-US" altLang="ko-KR" dirty="0"/>
              <a:t>.</a:t>
            </a:r>
          </a:p>
          <a:p>
            <a:endParaRPr lang="en-US" altLang="ko-KR" dirty="0"/>
          </a:p>
          <a:p>
            <a:r>
              <a:rPr lang="ko-KR" altLang="en-US" b="1" dirty="0"/>
              <a:t>상태</a:t>
            </a:r>
            <a:r>
              <a:rPr lang="en-US" altLang="ko-KR" b="1" dirty="0"/>
              <a:t>(State)</a:t>
            </a:r>
          </a:p>
          <a:p>
            <a:r>
              <a:rPr lang="ko-KR" altLang="en-US" dirty="0"/>
              <a:t>상태는 에이전트가 인식하는 환경의 현재 상황을 나타냅니다</a:t>
            </a:r>
            <a:r>
              <a:rPr lang="en-US" altLang="ko-KR" dirty="0"/>
              <a:t>. </a:t>
            </a:r>
            <a:r>
              <a:rPr lang="ko-KR" altLang="en-US" dirty="0"/>
              <a:t>이 논문에서는 각 에이전트가 인식하는 상태로</a:t>
            </a:r>
            <a:r>
              <a:rPr lang="en-US" altLang="ko-KR" dirty="0"/>
              <a:t>, </a:t>
            </a:r>
            <a:r>
              <a:rPr lang="ko-KR" altLang="en-US" dirty="0"/>
              <a:t>자신과 다른 에이전트의 농도</a:t>
            </a:r>
            <a:r>
              <a:rPr lang="en-US" altLang="ko-KR" dirty="0"/>
              <a:t>, </a:t>
            </a:r>
            <a:r>
              <a:rPr lang="ko-KR" altLang="en-US" dirty="0"/>
              <a:t>그리고 포도당과 녹말의 농도가 포함됩니다</a:t>
            </a:r>
            <a:r>
              <a:rPr lang="en-US" altLang="ko-KR" dirty="0"/>
              <a:t>. </a:t>
            </a:r>
            <a:r>
              <a:rPr lang="ko-KR" altLang="en-US" dirty="0"/>
              <a:t>예를 들어</a:t>
            </a:r>
            <a:r>
              <a:rPr lang="en-US" altLang="ko-KR" dirty="0"/>
              <a:t>, "agent1", "agent2", "</a:t>
            </a:r>
            <a:r>
              <a:rPr lang="en-US" altLang="ko-KR" dirty="0" err="1"/>
              <a:t>Glc</a:t>
            </a:r>
            <a:r>
              <a:rPr lang="en-US" altLang="ko-KR" dirty="0"/>
              <a:t>", "Starch" </a:t>
            </a:r>
            <a:r>
              <a:rPr lang="ko-KR" altLang="en-US" dirty="0"/>
              <a:t>등의 농도가 상태로 정의됩니다</a:t>
            </a:r>
            <a:r>
              <a:rPr lang="en-US" altLang="ko-KR" dirty="0"/>
              <a:t>.</a:t>
            </a:r>
          </a:p>
          <a:p>
            <a:r>
              <a:rPr lang="ko-KR" altLang="en-US" b="1" dirty="0"/>
              <a:t>행동</a:t>
            </a:r>
            <a:r>
              <a:rPr lang="en-US" altLang="ko-KR" b="1" dirty="0"/>
              <a:t>(Action)</a:t>
            </a:r>
          </a:p>
          <a:p>
            <a:r>
              <a:rPr lang="ko-KR" altLang="en-US" dirty="0"/>
              <a:t>행동은 에이전트가 환경에서 취할 수 있는 구체적인 행위를 나타냅니다</a:t>
            </a:r>
            <a:r>
              <a:rPr lang="en-US" altLang="ko-KR" dirty="0"/>
              <a:t>. </a:t>
            </a:r>
            <a:r>
              <a:rPr lang="ko-KR" altLang="en-US" dirty="0"/>
              <a:t>이 논문에서는 아밀라아제</a:t>
            </a:r>
            <a:r>
              <a:rPr lang="en-US" altLang="ko-KR" dirty="0"/>
              <a:t>(</a:t>
            </a:r>
            <a:r>
              <a:rPr lang="en-US" altLang="ko-KR" dirty="0" err="1"/>
              <a:t>Amylase_e</a:t>
            </a:r>
            <a:r>
              <a:rPr lang="en-US" altLang="ko-KR" dirty="0"/>
              <a:t>) </a:t>
            </a:r>
            <a:r>
              <a:rPr lang="ko-KR" altLang="en-US" dirty="0"/>
              <a:t>분비가 에이전트의 주요 행동으로 정의됩니다</a:t>
            </a:r>
            <a:r>
              <a:rPr lang="en-US" altLang="ko-KR" dirty="0"/>
              <a:t>. </a:t>
            </a:r>
            <a:r>
              <a:rPr lang="ko-KR" altLang="en-US" dirty="0"/>
              <a:t>에이전트는 포도당 농도와 다른 에이전트의 농도에 따라 아밀라아제 분비량을 조절합니다</a:t>
            </a:r>
            <a:r>
              <a:rPr lang="en-US" altLang="ko-KR" dirty="0"/>
              <a:t>.</a:t>
            </a:r>
          </a:p>
          <a:p>
            <a:r>
              <a:rPr lang="ko-KR" altLang="en-US" b="1" dirty="0"/>
              <a:t>보상</a:t>
            </a:r>
            <a:r>
              <a:rPr lang="en-US" altLang="ko-KR" b="1" dirty="0"/>
              <a:t>(Reward)</a:t>
            </a:r>
          </a:p>
          <a:p>
            <a:r>
              <a:rPr lang="ko-KR" altLang="en-US" dirty="0"/>
              <a:t>보상은 에이전트가 특정 행동을 취한 후 얻는 값으로</a:t>
            </a:r>
            <a:r>
              <a:rPr lang="en-US" altLang="ko-KR" dirty="0"/>
              <a:t>, </a:t>
            </a:r>
            <a:r>
              <a:rPr lang="ko-KR" altLang="en-US" dirty="0"/>
              <a:t>행동의 유용성을 평가하는 기준입니다</a:t>
            </a:r>
            <a:r>
              <a:rPr lang="en-US" altLang="ko-KR" dirty="0"/>
              <a:t>. </a:t>
            </a:r>
            <a:r>
              <a:rPr lang="ko-KR" altLang="en-US" dirty="0"/>
              <a:t>이 논문에서는 에이전트의 성장률</a:t>
            </a:r>
            <a:r>
              <a:rPr lang="en-US" altLang="ko-KR" dirty="0"/>
              <a:t>(</a:t>
            </a:r>
            <a:r>
              <a:rPr lang="ko-KR" altLang="en-US" dirty="0"/>
              <a:t>세포 밀도</a:t>
            </a:r>
            <a:r>
              <a:rPr lang="en-US" altLang="ko-KR" dirty="0"/>
              <a:t>)</a:t>
            </a:r>
            <a:r>
              <a:rPr lang="ko-KR" altLang="en-US" dirty="0"/>
              <a:t>이 보상으로 정의됩니다</a:t>
            </a:r>
            <a:r>
              <a:rPr lang="en-US" altLang="ko-KR" dirty="0"/>
              <a:t>. </a:t>
            </a:r>
            <a:r>
              <a:rPr lang="ko-KR" altLang="en-US" dirty="0"/>
              <a:t>에이전트가 아밀라아제를 분비하여 녹말을 포도당으로 분해하면</a:t>
            </a:r>
            <a:r>
              <a:rPr lang="en-US" altLang="ko-KR" dirty="0"/>
              <a:t>, </a:t>
            </a:r>
            <a:r>
              <a:rPr lang="ko-KR" altLang="en-US" dirty="0"/>
              <a:t>포도당 농도가 증가하고</a:t>
            </a:r>
            <a:r>
              <a:rPr lang="en-US" altLang="ko-KR" dirty="0"/>
              <a:t>, </a:t>
            </a:r>
            <a:r>
              <a:rPr lang="ko-KR" altLang="en-US" dirty="0"/>
              <a:t>이는 에이전트의 성장을 촉진하여 보상이 됩니다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7</a:t>
            </a:fld>
            <a:endParaRPr lang="ko-KR" altLang="en-US"/>
          </a:p>
        </p:txBody>
      </p:sp>
    </p:spTree>
    <p:extLst>
      <p:ext uri="{BB962C8B-B14F-4D97-AF65-F5344CB8AC3E}">
        <p14:creationId xmlns:p14="http://schemas.microsoft.com/office/powerpoint/2010/main" val="435994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에이전트는 대사 네트워크 내에서 학습하며</a:t>
            </a:r>
            <a:r>
              <a:rPr lang="en-US" altLang="ko-KR" dirty="0"/>
              <a:t>, </a:t>
            </a:r>
            <a:r>
              <a:rPr lang="ko-KR" altLang="en-US" dirty="0"/>
              <a:t>상태</a:t>
            </a:r>
            <a:r>
              <a:rPr lang="en-US" altLang="ko-KR" dirty="0"/>
              <a:t>(State), </a:t>
            </a:r>
            <a:r>
              <a:rPr lang="ko-KR" altLang="en-US" dirty="0"/>
              <a:t>행동</a:t>
            </a:r>
            <a:r>
              <a:rPr lang="en-US" altLang="ko-KR" dirty="0"/>
              <a:t>(Action), </a:t>
            </a:r>
            <a:r>
              <a:rPr lang="ko-KR" altLang="en-US" dirty="0"/>
              <a:t>보상</a:t>
            </a:r>
            <a:r>
              <a:rPr lang="en-US" altLang="ko-KR" dirty="0"/>
              <a:t>(Reward)</a:t>
            </a:r>
            <a:r>
              <a:rPr lang="ko-KR" altLang="en-US" dirty="0"/>
              <a:t>을 정의합니다</a:t>
            </a:r>
            <a:r>
              <a:rPr lang="en-US" altLang="ko-KR" dirty="0"/>
              <a:t>. </a:t>
            </a:r>
            <a:r>
              <a:rPr lang="ko-KR" altLang="en-US" dirty="0"/>
              <a:t>에이전트는 환경에서 주어진 상태를 인식하고</a:t>
            </a:r>
            <a:r>
              <a:rPr lang="en-US" altLang="ko-KR" dirty="0"/>
              <a:t>, </a:t>
            </a:r>
            <a:r>
              <a:rPr lang="ko-KR" altLang="en-US" dirty="0"/>
              <a:t>이에 따라 행동을 선택합니다</a:t>
            </a:r>
            <a:r>
              <a:rPr lang="en-US" altLang="ko-KR" dirty="0"/>
              <a:t>. </a:t>
            </a:r>
            <a:r>
              <a:rPr lang="ko-KR" altLang="en-US" dirty="0"/>
              <a:t>예를 들어</a:t>
            </a:r>
            <a:r>
              <a:rPr lang="en-US" altLang="ko-KR" dirty="0"/>
              <a:t>, </a:t>
            </a:r>
            <a:r>
              <a:rPr lang="ko-KR" altLang="en-US" dirty="0"/>
              <a:t>포도당의 농도가 높고 대사산물의 농도가 낮은 경우 에이전트는 포도당을 더 많이 소비하여 대사산물을 생성할 수 있습니다</a:t>
            </a:r>
            <a:r>
              <a:rPr lang="en-US" altLang="ko-KR" dirty="0"/>
              <a:t>. </a:t>
            </a:r>
            <a:r>
              <a:rPr lang="ko-KR" altLang="en-US" dirty="0"/>
              <a:t>이러한 과정을 통해 에이전트는 최적의 행동을 학습하게 됩니다</a:t>
            </a:r>
            <a:r>
              <a:rPr lang="en-US" altLang="ko-KR" dirty="0"/>
              <a:t>.</a:t>
            </a:r>
          </a:p>
          <a:p>
            <a:endParaRPr lang="en-US" altLang="ko-KR" dirty="0"/>
          </a:p>
          <a:p>
            <a:r>
              <a:rPr lang="ko-KR" altLang="en-US" b="1" dirty="0"/>
              <a:t>상태</a:t>
            </a:r>
            <a:r>
              <a:rPr lang="en-US" altLang="ko-KR" b="1" dirty="0"/>
              <a:t>(State)</a:t>
            </a:r>
          </a:p>
          <a:p>
            <a:r>
              <a:rPr lang="ko-KR" altLang="en-US" dirty="0"/>
              <a:t>상태는 에이전트가 인식하는 환경의 현재 상황을 나타냅니다</a:t>
            </a:r>
            <a:r>
              <a:rPr lang="en-US" altLang="ko-KR" dirty="0"/>
              <a:t>. </a:t>
            </a:r>
            <a:r>
              <a:rPr lang="ko-KR" altLang="en-US" dirty="0"/>
              <a:t>이 논문에서는 각 에이전트가 인식하는 상태로</a:t>
            </a:r>
            <a:r>
              <a:rPr lang="en-US" altLang="ko-KR" dirty="0"/>
              <a:t>, </a:t>
            </a:r>
            <a:r>
              <a:rPr lang="ko-KR" altLang="en-US" dirty="0"/>
              <a:t>자신과 다른 에이전트의 농도</a:t>
            </a:r>
            <a:r>
              <a:rPr lang="en-US" altLang="ko-KR" dirty="0"/>
              <a:t>, </a:t>
            </a:r>
            <a:r>
              <a:rPr lang="ko-KR" altLang="en-US" dirty="0"/>
              <a:t>그리고 포도당과 녹말의 농도가 포함됩니다</a:t>
            </a:r>
            <a:r>
              <a:rPr lang="en-US" altLang="ko-KR" dirty="0"/>
              <a:t>. </a:t>
            </a:r>
            <a:r>
              <a:rPr lang="ko-KR" altLang="en-US" dirty="0"/>
              <a:t>예를 들어</a:t>
            </a:r>
            <a:r>
              <a:rPr lang="en-US" altLang="ko-KR" dirty="0"/>
              <a:t>, "agent1", "agent2", "</a:t>
            </a:r>
            <a:r>
              <a:rPr lang="en-US" altLang="ko-KR" dirty="0" err="1"/>
              <a:t>Glc</a:t>
            </a:r>
            <a:r>
              <a:rPr lang="en-US" altLang="ko-KR" dirty="0"/>
              <a:t>", "Starch" </a:t>
            </a:r>
            <a:r>
              <a:rPr lang="ko-KR" altLang="en-US" dirty="0"/>
              <a:t>등의 농도가 상태로 정의됩니다</a:t>
            </a:r>
            <a:r>
              <a:rPr lang="en-US" altLang="ko-KR" dirty="0"/>
              <a:t>.</a:t>
            </a:r>
          </a:p>
          <a:p>
            <a:r>
              <a:rPr lang="ko-KR" altLang="en-US" b="1" dirty="0"/>
              <a:t>행동</a:t>
            </a:r>
            <a:r>
              <a:rPr lang="en-US" altLang="ko-KR" b="1" dirty="0"/>
              <a:t>(Action)</a:t>
            </a:r>
          </a:p>
          <a:p>
            <a:r>
              <a:rPr lang="ko-KR" altLang="en-US" dirty="0"/>
              <a:t>행동은 에이전트가 환경에서 취할 수 있는 구체적인 행위를 나타냅니다</a:t>
            </a:r>
            <a:r>
              <a:rPr lang="en-US" altLang="ko-KR" dirty="0"/>
              <a:t>. </a:t>
            </a:r>
            <a:r>
              <a:rPr lang="ko-KR" altLang="en-US" dirty="0"/>
              <a:t>이 논문에서는 아밀라아제</a:t>
            </a:r>
            <a:r>
              <a:rPr lang="en-US" altLang="ko-KR" dirty="0"/>
              <a:t>(</a:t>
            </a:r>
            <a:r>
              <a:rPr lang="en-US" altLang="ko-KR" dirty="0" err="1"/>
              <a:t>Amylase_e</a:t>
            </a:r>
            <a:r>
              <a:rPr lang="en-US" altLang="ko-KR" dirty="0"/>
              <a:t>) </a:t>
            </a:r>
            <a:r>
              <a:rPr lang="ko-KR" altLang="en-US" dirty="0"/>
              <a:t>분비가 에이전트의 주요 행동으로 정의됩니다</a:t>
            </a:r>
            <a:r>
              <a:rPr lang="en-US" altLang="ko-KR" dirty="0"/>
              <a:t>. </a:t>
            </a:r>
            <a:r>
              <a:rPr lang="ko-KR" altLang="en-US" dirty="0"/>
              <a:t>에이전트는 포도당 농도와 다른 에이전트의 농도에 따라 아밀라아제 분비량을 조절합니다</a:t>
            </a:r>
            <a:r>
              <a:rPr lang="en-US" altLang="ko-KR" dirty="0"/>
              <a:t>.</a:t>
            </a:r>
          </a:p>
          <a:p>
            <a:r>
              <a:rPr lang="ko-KR" altLang="en-US" b="1" dirty="0"/>
              <a:t>보상</a:t>
            </a:r>
            <a:r>
              <a:rPr lang="en-US" altLang="ko-KR" b="1" dirty="0"/>
              <a:t>(Reward)</a:t>
            </a:r>
          </a:p>
          <a:p>
            <a:r>
              <a:rPr lang="ko-KR" altLang="en-US" dirty="0"/>
              <a:t>보상은 에이전트가 특정 행동을 취한 후 얻는 값으로</a:t>
            </a:r>
            <a:r>
              <a:rPr lang="en-US" altLang="ko-KR" dirty="0"/>
              <a:t>, </a:t>
            </a:r>
            <a:r>
              <a:rPr lang="ko-KR" altLang="en-US" dirty="0"/>
              <a:t>행동의 유용성을 평가하는 기준입니다</a:t>
            </a:r>
            <a:r>
              <a:rPr lang="en-US" altLang="ko-KR" dirty="0"/>
              <a:t>. </a:t>
            </a:r>
            <a:r>
              <a:rPr lang="ko-KR" altLang="en-US" dirty="0"/>
              <a:t>이 논문에서는 에이전트의 성장률</a:t>
            </a:r>
            <a:r>
              <a:rPr lang="en-US" altLang="ko-KR" dirty="0"/>
              <a:t>(</a:t>
            </a:r>
            <a:r>
              <a:rPr lang="ko-KR" altLang="en-US" dirty="0"/>
              <a:t>세포 밀도</a:t>
            </a:r>
            <a:r>
              <a:rPr lang="en-US" altLang="ko-KR" dirty="0"/>
              <a:t>)</a:t>
            </a:r>
            <a:r>
              <a:rPr lang="ko-KR" altLang="en-US" dirty="0"/>
              <a:t>이 보상으로 정의됩니다</a:t>
            </a:r>
            <a:r>
              <a:rPr lang="en-US" altLang="ko-KR" dirty="0"/>
              <a:t>. </a:t>
            </a:r>
            <a:r>
              <a:rPr lang="ko-KR" altLang="en-US" dirty="0"/>
              <a:t>에이전트가 아밀라아제를 분비하여 녹말을 포도당으로 분해하면</a:t>
            </a:r>
            <a:r>
              <a:rPr lang="en-US" altLang="ko-KR" dirty="0"/>
              <a:t>, </a:t>
            </a:r>
            <a:r>
              <a:rPr lang="ko-KR" altLang="en-US" dirty="0"/>
              <a:t>포도당 농도가 증가하고</a:t>
            </a:r>
            <a:r>
              <a:rPr lang="en-US" altLang="ko-KR" dirty="0"/>
              <a:t>, </a:t>
            </a:r>
            <a:r>
              <a:rPr lang="ko-KR" altLang="en-US" dirty="0"/>
              <a:t>이는 에이전트의 성장을 촉진하여 보상이 됩니다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8</a:t>
            </a:fld>
            <a:endParaRPr lang="ko-KR" altLang="en-US"/>
          </a:p>
        </p:txBody>
      </p:sp>
    </p:spTree>
    <p:extLst>
      <p:ext uri="{BB962C8B-B14F-4D97-AF65-F5344CB8AC3E}">
        <p14:creationId xmlns:p14="http://schemas.microsoft.com/office/powerpoint/2010/main" val="116150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1" dirty="0"/>
              <a:t>구현 세부사항</a:t>
            </a:r>
          </a:p>
          <a:p>
            <a:r>
              <a:rPr lang="ko-KR" altLang="en-US" b="1" dirty="0"/>
              <a:t>프로그래밍 언어 및 환경</a:t>
            </a:r>
            <a:r>
              <a:rPr lang="en-US" altLang="ko-KR" b="1" dirty="0"/>
              <a:t>:</a:t>
            </a:r>
            <a:endParaRPr lang="ko-KR" altLang="en-US" dirty="0"/>
          </a:p>
          <a:p>
            <a:pPr lvl="1"/>
            <a:r>
              <a:rPr lang="en-US" altLang="ko-KR" b="1" dirty="0"/>
              <a:t>Python v3.10</a:t>
            </a:r>
            <a:r>
              <a:rPr lang="en-US" altLang="ko-KR" dirty="0"/>
              <a:t>: SPAM-DFBA</a:t>
            </a:r>
            <a:r>
              <a:rPr lang="ko-KR" altLang="en-US" dirty="0"/>
              <a:t>는 </a:t>
            </a:r>
            <a:r>
              <a:rPr lang="en-US" altLang="ko-KR" dirty="0"/>
              <a:t>Python 3.10 </a:t>
            </a:r>
            <a:r>
              <a:rPr lang="ko-KR" altLang="en-US" dirty="0"/>
              <a:t>버전으로 구현되었습니다</a:t>
            </a:r>
            <a:r>
              <a:rPr lang="en-US" altLang="ko-KR" dirty="0"/>
              <a:t>. </a:t>
            </a:r>
            <a:r>
              <a:rPr lang="ko-KR" altLang="en-US" dirty="0"/>
              <a:t>이 버전은 최신 기능과 라이브러리 호환성을 제공하여 안정적이고 효율적인 코딩 환경을 제공합니다</a:t>
            </a:r>
            <a:r>
              <a:rPr lang="en-US" altLang="ko-KR" dirty="0"/>
              <a:t>.</a:t>
            </a:r>
          </a:p>
          <a:p>
            <a:pPr lvl="1"/>
            <a:r>
              <a:rPr lang="en-US" altLang="ko-KR" b="1" dirty="0" err="1"/>
              <a:t>Jupyter</a:t>
            </a:r>
            <a:r>
              <a:rPr lang="en-US" altLang="ko-KR" b="1" dirty="0"/>
              <a:t> Notebooks</a:t>
            </a:r>
            <a:r>
              <a:rPr lang="en-US" altLang="ko-KR" dirty="0"/>
              <a:t>: </a:t>
            </a:r>
            <a:r>
              <a:rPr lang="ko-KR" altLang="en-US" dirty="0"/>
              <a:t>모든 시뮬레이션을 재현할 수 있도록 </a:t>
            </a:r>
            <a:r>
              <a:rPr lang="en-US" altLang="ko-KR" dirty="0" err="1"/>
              <a:t>Jupyter</a:t>
            </a:r>
            <a:r>
              <a:rPr lang="en-US" altLang="ko-KR" dirty="0"/>
              <a:t> Notebooks </a:t>
            </a:r>
            <a:r>
              <a:rPr lang="ko-KR" altLang="en-US" dirty="0"/>
              <a:t>형식으로 제공됩니다</a:t>
            </a:r>
            <a:r>
              <a:rPr lang="en-US" altLang="ko-KR" dirty="0"/>
              <a:t>. </a:t>
            </a:r>
            <a:r>
              <a:rPr lang="ko-KR" altLang="en-US" dirty="0"/>
              <a:t>이는 코드와 설명을 함께 포함하여 사용자가 이해하고 실행하기 쉽게 만듭니다</a:t>
            </a:r>
            <a:r>
              <a:rPr lang="en-US" altLang="ko-KR" dirty="0"/>
              <a:t>.</a:t>
            </a:r>
          </a:p>
          <a:p>
            <a:r>
              <a:rPr lang="ko-KR" altLang="en-US" b="1" dirty="0"/>
              <a:t>사용된 라이브러리 및 도구</a:t>
            </a:r>
            <a:r>
              <a:rPr lang="en-US" altLang="ko-KR" b="1" dirty="0"/>
              <a:t>:</a:t>
            </a:r>
            <a:endParaRPr lang="ko-KR" altLang="en-US" dirty="0"/>
          </a:p>
          <a:p>
            <a:pPr lvl="1"/>
            <a:r>
              <a:rPr lang="en-US" altLang="ko-KR" b="1" dirty="0" err="1"/>
              <a:t>COBRApy</a:t>
            </a:r>
            <a:r>
              <a:rPr lang="en-US" altLang="ko-KR" b="1" dirty="0"/>
              <a:t> v0.25.0</a:t>
            </a:r>
            <a:r>
              <a:rPr lang="en-US" altLang="ko-KR" dirty="0"/>
              <a:t>: </a:t>
            </a:r>
            <a:r>
              <a:rPr lang="ko-KR" altLang="en-US" dirty="0"/>
              <a:t>대사 네트워크 분석을 위한 </a:t>
            </a:r>
            <a:r>
              <a:rPr lang="en-US" altLang="ko-KR" dirty="0"/>
              <a:t>Python </a:t>
            </a:r>
            <a:r>
              <a:rPr lang="ko-KR" altLang="en-US" dirty="0"/>
              <a:t>패키지로</a:t>
            </a:r>
            <a:r>
              <a:rPr lang="en-US" altLang="ko-KR" dirty="0"/>
              <a:t>, Ebrahim et al. (2013)</a:t>
            </a:r>
            <a:r>
              <a:rPr lang="ko-KR" altLang="en-US" dirty="0"/>
              <a:t>에 의해 소개되었습니다</a:t>
            </a:r>
            <a:r>
              <a:rPr lang="en-US" altLang="ko-KR" dirty="0"/>
              <a:t>. </a:t>
            </a:r>
            <a:r>
              <a:rPr lang="ko-KR" altLang="en-US" dirty="0"/>
              <a:t>이 라이브러리는 생물학적 네트워크의 대사 흐름을 시뮬레이션하고 분석하는 데 사용됩니다</a:t>
            </a:r>
            <a:r>
              <a:rPr lang="en-US" altLang="ko-KR" dirty="0"/>
              <a:t>.</a:t>
            </a:r>
          </a:p>
          <a:p>
            <a:pPr lvl="1"/>
            <a:r>
              <a:rPr lang="ko-KR" altLang="en-US" b="1" dirty="0" err="1"/>
              <a:t>솔버</a:t>
            </a:r>
            <a:r>
              <a:rPr lang="en-US" altLang="ko-KR" b="1" dirty="0"/>
              <a:t>:</a:t>
            </a:r>
            <a:endParaRPr lang="ko-KR" altLang="en-US" dirty="0"/>
          </a:p>
          <a:p>
            <a:pPr lvl="2"/>
            <a:r>
              <a:rPr lang="en-US" altLang="ko-KR" b="1" dirty="0"/>
              <a:t>GLPK v0.4.7</a:t>
            </a:r>
            <a:r>
              <a:rPr lang="en-US" altLang="ko-KR" dirty="0"/>
              <a:t>: </a:t>
            </a:r>
            <a:r>
              <a:rPr lang="ko-KR" altLang="en-US" dirty="0"/>
              <a:t>오픈 소스 선형 프로그래밍 </a:t>
            </a:r>
            <a:r>
              <a:rPr lang="ko-KR" altLang="en-US" dirty="0" err="1"/>
              <a:t>툴킷으로</a:t>
            </a:r>
            <a:r>
              <a:rPr lang="en-US" altLang="ko-KR" dirty="0"/>
              <a:t>, </a:t>
            </a:r>
            <a:r>
              <a:rPr lang="ko-KR" altLang="en-US" dirty="0"/>
              <a:t>간단한 대사 경로 분석 </a:t>
            </a:r>
            <a:r>
              <a:rPr lang="en-US" altLang="ko-KR" dirty="0"/>
              <a:t>(FBA)</a:t>
            </a:r>
            <a:r>
              <a:rPr lang="ko-KR" altLang="en-US" dirty="0"/>
              <a:t>을 수행하는 데 사용되었습니다</a:t>
            </a:r>
            <a:r>
              <a:rPr lang="en-US" altLang="ko-KR" dirty="0"/>
              <a:t>.</a:t>
            </a:r>
          </a:p>
          <a:p>
            <a:pPr lvl="2"/>
            <a:r>
              <a:rPr lang="en-US" altLang="ko-KR" b="1" dirty="0" err="1"/>
              <a:t>Gurobi</a:t>
            </a:r>
            <a:r>
              <a:rPr lang="en-US" altLang="ko-KR" b="1" dirty="0"/>
              <a:t> Optimizer</a:t>
            </a:r>
            <a:r>
              <a:rPr lang="en-US" altLang="ko-KR" dirty="0"/>
              <a:t>: </a:t>
            </a:r>
            <a:r>
              <a:rPr lang="ko-KR" altLang="en-US" dirty="0" err="1"/>
              <a:t>상업용</a:t>
            </a:r>
            <a:r>
              <a:rPr lang="ko-KR" altLang="en-US" dirty="0"/>
              <a:t> 최적화 </a:t>
            </a:r>
            <a:r>
              <a:rPr lang="ko-KR" altLang="en-US" dirty="0" err="1"/>
              <a:t>솔버로</a:t>
            </a:r>
            <a:r>
              <a:rPr lang="en-US" altLang="ko-KR" dirty="0"/>
              <a:t>, </a:t>
            </a:r>
            <a:r>
              <a:rPr lang="en-US" altLang="ko-KR" dirty="0" err="1"/>
              <a:t>COBRApy</a:t>
            </a:r>
            <a:r>
              <a:rPr lang="en-US" altLang="ko-KR" dirty="0"/>
              <a:t> </a:t>
            </a:r>
            <a:r>
              <a:rPr lang="ko-KR" altLang="en-US" dirty="0"/>
              <a:t>인터페이스를 통해 </a:t>
            </a:r>
            <a:r>
              <a:rPr lang="en-US" altLang="ko-KR" dirty="0"/>
              <a:t>GEMs (Genome-scale Metabolic Models)</a:t>
            </a:r>
            <a:r>
              <a:rPr lang="ko-KR" altLang="en-US" dirty="0"/>
              <a:t>에서 </a:t>
            </a:r>
            <a:r>
              <a:rPr lang="en-US" altLang="ko-KR" dirty="0"/>
              <a:t>FBA</a:t>
            </a:r>
            <a:r>
              <a:rPr lang="ko-KR" altLang="en-US" dirty="0"/>
              <a:t>를 수행하는 데 사용되었습니다</a:t>
            </a:r>
            <a:r>
              <a:rPr lang="en-US" altLang="ko-KR" dirty="0"/>
              <a:t>. </a:t>
            </a:r>
            <a:r>
              <a:rPr lang="ko-KR" altLang="en-US" dirty="0" err="1"/>
              <a:t>학술용</a:t>
            </a:r>
            <a:r>
              <a:rPr lang="ko-KR" altLang="en-US" dirty="0"/>
              <a:t> 라이선스로 제공되었습니다</a:t>
            </a:r>
            <a:r>
              <a:rPr lang="en-US" altLang="ko-KR" dirty="0"/>
              <a:t>.</a:t>
            </a:r>
          </a:p>
          <a:p>
            <a:pPr lvl="1"/>
            <a:r>
              <a:rPr lang="ko-KR" altLang="en-US" b="1" dirty="0"/>
              <a:t>신경망</a:t>
            </a:r>
            <a:r>
              <a:rPr lang="en-US" altLang="ko-KR" b="1" dirty="0"/>
              <a:t>:</a:t>
            </a:r>
            <a:endParaRPr lang="ko-KR" altLang="en-US" dirty="0"/>
          </a:p>
          <a:p>
            <a:pPr lvl="2"/>
            <a:r>
              <a:rPr lang="en-US" altLang="ko-KR" b="1" dirty="0" err="1"/>
              <a:t>PyTorch</a:t>
            </a:r>
            <a:r>
              <a:rPr lang="en-US" altLang="ko-KR" b="1" dirty="0"/>
              <a:t> v1.12.0</a:t>
            </a:r>
            <a:r>
              <a:rPr lang="en-US" altLang="ko-KR" dirty="0"/>
              <a:t>: </a:t>
            </a:r>
            <a:r>
              <a:rPr lang="en-US" altLang="ko-KR" dirty="0" err="1"/>
              <a:t>Paszke</a:t>
            </a:r>
            <a:r>
              <a:rPr lang="en-US" altLang="ko-KR" dirty="0"/>
              <a:t> et al. (2019)</a:t>
            </a:r>
            <a:r>
              <a:rPr lang="ko-KR" altLang="en-US" dirty="0"/>
              <a:t>에 의해 개발된 오픈 소스 </a:t>
            </a:r>
            <a:r>
              <a:rPr lang="ko-KR" altLang="en-US" dirty="0" err="1"/>
              <a:t>머신러닝</a:t>
            </a:r>
            <a:r>
              <a:rPr lang="ko-KR" altLang="en-US" dirty="0"/>
              <a:t> 라이브러리로</a:t>
            </a:r>
            <a:r>
              <a:rPr lang="en-US" altLang="ko-KR" dirty="0"/>
              <a:t>, </a:t>
            </a:r>
            <a:r>
              <a:rPr lang="ko-KR" altLang="en-US" dirty="0"/>
              <a:t>신경망을 구축하고 훈련하는 데 사용되었습니다</a:t>
            </a:r>
            <a:r>
              <a:rPr lang="en-US" altLang="ko-KR" dirty="0"/>
              <a:t>.</a:t>
            </a:r>
          </a:p>
          <a:p>
            <a:pPr lvl="1"/>
            <a:r>
              <a:rPr lang="ko-KR" altLang="en-US" b="1" dirty="0"/>
              <a:t>병렬 컴퓨팅</a:t>
            </a:r>
            <a:r>
              <a:rPr lang="en-US" altLang="ko-KR" b="1" dirty="0"/>
              <a:t>:</a:t>
            </a:r>
            <a:endParaRPr lang="ko-KR" altLang="en-US" dirty="0"/>
          </a:p>
          <a:p>
            <a:pPr lvl="2"/>
            <a:r>
              <a:rPr lang="en-US" altLang="ko-KR" b="1" dirty="0"/>
              <a:t>Ray </a:t>
            </a:r>
            <a:r>
              <a:rPr lang="ko-KR" altLang="en-US" b="1" dirty="0"/>
              <a:t>라이브러리</a:t>
            </a:r>
            <a:r>
              <a:rPr lang="en-US" altLang="ko-KR" dirty="0"/>
              <a:t>: Moritz et al. (2017)</a:t>
            </a:r>
            <a:r>
              <a:rPr lang="ko-KR" altLang="en-US" dirty="0"/>
              <a:t>에 의해 소개된 병렬 및 분산 컴퓨팅을 위한 </a:t>
            </a:r>
            <a:r>
              <a:rPr lang="en-US" altLang="ko-KR" dirty="0"/>
              <a:t>Python </a:t>
            </a:r>
            <a:r>
              <a:rPr lang="ko-KR" altLang="en-US" dirty="0"/>
              <a:t>라이브러리로</a:t>
            </a:r>
            <a:r>
              <a:rPr lang="en-US" altLang="ko-KR" dirty="0"/>
              <a:t>, </a:t>
            </a:r>
            <a:r>
              <a:rPr lang="ko-KR" altLang="en-US" dirty="0"/>
              <a:t>계산 작업을 병렬로 처리하여 성능을 향상시켰습니다</a:t>
            </a:r>
            <a:r>
              <a:rPr lang="en-US" altLang="ko-KR" dirty="0"/>
              <a:t>.</a:t>
            </a:r>
          </a:p>
          <a:p>
            <a:pPr lvl="1"/>
            <a:r>
              <a:rPr lang="ko-KR" altLang="en-US" b="1" dirty="0"/>
              <a:t>시각화</a:t>
            </a:r>
            <a:r>
              <a:rPr lang="en-US" altLang="ko-KR" b="1" dirty="0"/>
              <a:t>:</a:t>
            </a:r>
            <a:endParaRPr lang="ko-KR" altLang="en-US" dirty="0"/>
          </a:p>
          <a:p>
            <a:pPr lvl="2"/>
            <a:r>
              <a:rPr lang="en-US" altLang="ko-KR" b="1" dirty="0" err="1"/>
              <a:t>Plotly</a:t>
            </a:r>
            <a:r>
              <a:rPr lang="en-US" altLang="ko-KR" b="1" dirty="0"/>
              <a:t> v5.9.0</a:t>
            </a:r>
            <a:r>
              <a:rPr lang="en-US" altLang="ko-KR" dirty="0"/>
              <a:t>: </a:t>
            </a:r>
            <a:r>
              <a:rPr lang="en-US" altLang="ko-KR" dirty="0" err="1"/>
              <a:t>Plotly</a:t>
            </a:r>
            <a:r>
              <a:rPr lang="en-US" altLang="ko-KR" dirty="0"/>
              <a:t> Technologies Inc. (2015)</a:t>
            </a:r>
            <a:r>
              <a:rPr lang="ko-KR" altLang="en-US" dirty="0"/>
              <a:t>에 의해 개발된 대화형 그래프 및 시각화 라이브러리로</a:t>
            </a:r>
            <a:r>
              <a:rPr lang="en-US" altLang="ko-KR" dirty="0"/>
              <a:t>, </a:t>
            </a:r>
            <a:r>
              <a:rPr lang="ko-KR" altLang="en-US" dirty="0"/>
              <a:t>모든 플롯을 생성하는 데 사용되었습니다</a:t>
            </a:r>
            <a:r>
              <a:rPr lang="en-US" altLang="ko-KR" dirty="0"/>
              <a:t>.</a:t>
            </a:r>
          </a:p>
          <a:p>
            <a:r>
              <a:rPr lang="ko-KR" altLang="en-US" b="1" dirty="0"/>
              <a:t>추가 사항</a:t>
            </a:r>
            <a:r>
              <a:rPr lang="en-US" altLang="ko-KR" b="1" dirty="0"/>
              <a:t>:</a:t>
            </a:r>
            <a:endParaRPr lang="ko-KR" altLang="en-US" dirty="0"/>
          </a:p>
          <a:p>
            <a:pPr lvl="1"/>
            <a:r>
              <a:rPr lang="ko-KR" altLang="en-US" dirty="0"/>
              <a:t>세 가지 사례 연구 모두에서 동일한 신경망 구조와 </a:t>
            </a:r>
            <a:r>
              <a:rPr lang="ko-KR" altLang="en-US" dirty="0" err="1"/>
              <a:t>하이퍼파라미터를</a:t>
            </a:r>
            <a:r>
              <a:rPr lang="ko-KR" altLang="en-US" dirty="0"/>
              <a:t> 사용하여</a:t>
            </a:r>
            <a:r>
              <a:rPr lang="en-US" altLang="ko-KR" dirty="0"/>
              <a:t>, </a:t>
            </a:r>
            <a:r>
              <a:rPr lang="ko-KR" altLang="en-US" dirty="0"/>
              <a:t>이 방법이 </a:t>
            </a:r>
            <a:r>
              <a:rPr lang="ko-KR" altLang="en-US" dirty="0" err="1"/>
              <a:t>하이퍼파라미터에</a:t>
            </a:r>
            <a:r>
              <a:rPr lang="ko-KR" altLang="en-US" dirty="0"/>
              <a:t> 대해 얼마나 견고한지 입증했습니다</a:t>
            </a:r>
            <a:r>
              <a:rPr lang="en-US" altLang="ko-KR" dirty="0"/>
              <a:t>.</a:t>
            </a:r>
          </a:p>
        </p:txBody>
      </p:sp>
      <p:sp>
        <p:nvSpPr>
          <p:cNvPr id="4" name="슬라이드 번호 개체 틀 3"/>
          <p:cNvSpPr>
            <a:spLocks noGrp="1"/>
          </p:cNvSpPr>
          <p:nvPr>
            <p:ph type="sldNum" sz="quarter" idx="5"/>
          </p:nvPr>
        </p:nvSpPr>
        <p:spPr/>
        <p:txBody>
          <a:bodyPr/>
          <a:lstStyle/>
          <a:p>
            <a:fld id="{4A2167D2-41CA-4DDD-95D7-3FE5BE3D6574}" type="slidenum">
              <a:rPr lang="ko-KR" altLang="en-US" smtClean="0"/>
              <a:t>9</a:t>
            </a:fld>
            <a:endParaRPr lang="ko-KR" altLang="en-US"/>
          </a:p>
        </p:txBody>
      </p:sp>
    </p:spTree>
    <p:extLst>
      <p:ext uri="{BB962C8B-B14F-4D97-AF65-F5344CB8AC3E}">
        <p14:creationId xmlns:p14="http://schemas.microsoft.com/office/powerpoint/2010/main" val="334734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353CD5-19BB-56F2-D87B-98F346E904C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CFA08FBC-F76E-0B46-87DF-F478402B42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98B314A-A9F6-DF9E-6D7A-064F696A6471}"/>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F09F3E1A-E37B-60F2-3955-9AE9AEE3064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AE5E96A-002C-F2BD-A0CD-D32A65A6B752}"/>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1256648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EF76C2-5E59-FC35-1029-E692C660ED49}"/>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CED110E-226C-FC07-0D02-AE14BB6EA95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D62E131-094C-EBD3-6F46-3FB2A1190540}"/>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3D4B86DA-5520-D531-4B5D-BB6630B8006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62F060-D9FA-1442-4973-7D7AF25B1B68}"/>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3694078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4A47EED-998A-6377-42BB-C01C2DD29627}"/>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7E6E249B-82E0-5905-4F03-8C1639F2069B}"/>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E4DE873-B75F-0688-1155-D56D2877EF23}"/>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BB35E6A6-D002-1DBC-F8CF-4C293B27034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C94C01F-494A-0F84-AF63-77ACB77F71D1}"/>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2058222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6E673F-F367-72D5-FD8E-4B815E191D2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EFD1C09-9B20-A795-51E7-9821AD4B9908}"/>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07E7B09-774E-60DE-7960-BABA0840E8FC}"/>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E56F9076-52E3-0129-0A16-BA3FC59C3DE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41538D7-EEA6-62E7-E751-6D5576038B9B}"/>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2804010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F16C8-73CF-B68B-46DD-4C3898D06EBF}"/>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2FF18BAA-9631-D0B3-40FB-99CD8283B8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1399AC8-AA62-3A75-7A6F-98B127C56390}"/>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0BCFF872-546F-A2CC-EE7E-F53A60A6A00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A688242-9106-2D7E-03A7-C15F1DE4E2F4}"/>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2662385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10B165-5887-326B-19B1-FBDB28753EB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8D0E640-0EEB-42F3-D31A-FCB42708EA0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D66A4C9-6FA0-F8DF-BEBE-461CC5B757F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0F905475-6C2D-B7B1-4D26-4E6233CBC9EB}"/>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6" name="바닥글 개체 틀 5">
            <a:extLst>
              <a:ext uri="{FF2B5EF4-FFF2-40B4-BE49-F238E27FC236}">
                <a16:creationId xmlns:a16="http://schemas.microsoft.com/office/drawing/2014/main" id="{360A0005-BD24-5CEA-91C8-A10615D358B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C8AEE50-6328-534A-D814-0E7739413AFE}"/>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441509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7133C2-B901-DCA7-B623-6CB335D1DB5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C22FD71-091F-4CB5-2650-2AEEED9C8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9080669-F0FB-5D85-A12A-8EB4AE1C578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BC186399-D887-29DA-3E98-B284556AB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55A5A69-3A99-9D41-0EDD-5AC4B3D9B09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36A34BD2-9072-7178-8BC1-E48CECBAC8D0}"/>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8" name="바닥글 개체 틀 7">
            <a:extLst>
              <a:ext uri="{FF2B5EF4-FFF2-40B4-BE49-F238E27FC236}">
                <a16:creationId xmlns:a16="http://schemas.microsoft.com/office/drawing/2014/main" id="{0A086BEA-59C7-2B67-8CAC-D412ECB184B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7144861-EE81-6CDE-4F88-01B44BCEBA8F}"/>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3010628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330203-683C-2641-2BE1-445A676D4C3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5FC4237-9985-2B15-C78F-3AC0C189F166}"/>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4" name="바닥글 개체 틀 3">
            <a:extLst>
              <a:ext uri="{FF2B5EF4-FFF2-40B4-BE49-F238E27FC236}">
                <a16:creationId xmlns:a16="http://schemas.microsoft.com/office/drawing/2014/main" id="{E1A3DD26-87EC-02EC-37A8-1922CA6A3CB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50050B54-E9C9-F6D2-8B41-0619773BF1B4}"/>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162400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8A0F63F-9545-A4A4-2D60-EA09B6CE786C}"/>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3" name="바닥글 개체 틀 2">
            <a:extLst>
              <a:ext uri="{FF2B5EF4-FFF2-40B4-BE49-F238E27FC236}">
                <a16:creationId xmlns:a16="http://schemas.microsoft.com/office/drawing/2014/main" id="{DC5CDC8E-BD51-13A3-CFA1-0E758A10CF1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459AFA2-1311-563B-4511-00E595806B3F}"/>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3158344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5B0588-DC07-EE8E-8627-44D18ACFF9E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0218BE2-4381-A78C-E27E-D9F9160460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F43615BC-6715-3CF5-FC3B-36B06C86B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10BE56B-6222-F403-57C7-36A0A897C764}"/>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6" name="바닥글 개체 틀 5">
            <a:extLst>
              <a:ext uri="{FF2B5EF4-FFF2-40B4-BE49-F238E27FC236}">
                <a16:creationId xmlns:a16="http://schemas.microsoft.com/office/drawing/2014/main" id="{D4EC6DE5-C766-2CAA-D016-8165293EA47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F4DDAD4-8636-5BE7-D60B-640A7418BD64}"/>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167493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8076E8-64CE-80FB-1873-F610CC5518A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4915EA5-ADED-F23E-4091-BC71DD93D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A4368C5-A65C-E952-4876-1DD08F53A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ABABD5B-3B74-E341-24EC-E58845EB1637}"/>
              </a:ext>
            </a:extLst>
          </p:cNvPr>
          <p:cNvSpPr>
            <a:spLocks noGrp="1"/>
          </p:cNvSpPr>
          <p:nvPr>
            <p:ph type="dt" sz="half" idx="10"/>
          </p:nvPr>
        </p:nvSpPr>
        <p:spPr/>
        <p:txBody>
          <a:bodyPr/>
          <a:lstStyle/>
          <a:p>
            <a:fld id="{F4DCD977-D345-4953-8EDC-52A4FC4B6BC8}" type="datetimeFigureOut">
              <a:rPr lang="ko-KR" altLang="en-US" smtClean="0"/>
              <a:t>2024-06-18</a:t>
            </a:fld>
            <a:endParaRPr lang="ko-KR" altLang="en-US"/>
          </a:p>
        </p:txBody>
      </p:sp>
      <p:sp>
        <p:nvSpPr>
          <p:cNvPr id="6" name="바닥글 개체 틀 5">
            <a:extLst>
              <a:ext uri="{FF2B5EF4-FFF2-40B4-BE49-F238E27FC236}">
                <a16:creationId xmlns:a16="http://schemas.microsoft.com/office/drawing/2014/main" id="{0DA12055-E3C4-BA56-77F6-A54765659A9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662E242-1558-17BA-FE1F-977E7F52CD04}"/>
              </a:ext>
            </a:extLst>
          </p:cNvPr>
          <p:cNvSpPr>
            <a:spLocks noGrp="1"/>
          </p:cNvSpPr>
          <p:nvPr>
            <p:ph type="sldNum" sz="quarter" idx="12"/>
          </p:nvPr>
        </p:nvSpPr>
        <p:spPr/>
        <p:txBody>
          <a:body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1018388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F8F8565-FCEF-A2A1-7BD1-6AB4CC1B0E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6070DE7-ACD4-7342-7175-567ECD82D2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FFDCA6E-0777-FF7C-4D00-22F63FEFA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DCD977-D345-4953-8EDC-52A4FC4B6BC8}" type="datetimeFigureOut">
              <a:rPr lang="ko-KR" altLang="en-US" smtClean="0"/>
              <a:t>2024-06-18</a:t>
            </a:fld>
            <a:endParaRPr lang="ko-KR" altLang="en-US"/>
          </a:p>
        </p:txBody>
      </p:sp>
      <p:sp>
        <p:nvSpPr>
          <p:cNvPr id="5" name="바닥글 개체 틀 4">
            <a:extLst>
              <a:ext uri="{FF2B5EF4-FFF2-40B4-BE49-F238E27FC236}">
                <a16:creationId xmlns:a16="http://schemas.microsoft.com/office/drawing/2014/main" id="{1FC6ED2D-71E1-8AA7-9C2F-95FC2F83AD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8CE8B988-A3E4-A12D-6A4B-49FE7DE97E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F9072E-AEFA-4D31-9DF2-A717420A3DB7}" type="slidenum">
              <a:rPr lang="ko-KR" altLang="en-US" smtClean="0"/>
              <a:t>‹#›</a:t>
            </a:fld>
            <a:endParaRPr lang="ko-KR" altLang="en-US"/>
          </a:p>
        </p:txBody>
      </p:sp>
    </p:spTree>
    <p:extLst>
      <p:ext uri="{BB962C8B-B14F-4D97-AF65-F5344CB8AC3E}">
        <p14:creationId xmlns:p14="http://schemas.microsoft.com/office/powerpoint/2010/main" val="168213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상징, 로고, 엠블럼, 폰트이(가) 표시된 사진&#10;&#10;자동 생성된 설명">
            <a:extLst>
              <a:ext uri="{FF2B5EF4-FFF2-40B4-BE49-F238E27FC236}">
                <a16:creationId xmlns:a16="http://schemas.microsoft.com/office/drawing/2014/main" id="{91814367-D41C-1AB0-C927-EF81A875A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344356"/>
            <a:ext cx="1028700" cy="1240972"/>
          </a:xfrm>
          <a:prstGeom prst="rect">
            <a:avLst/>
          </a:prstGeom>
        </p:spPr>
      </p:pic>
      <p:sp>
        <p:nvSpPr>
          <p:cNvPr id="4" name="TextBox 3">
            <a:extLst>
              <a:ext uri="{FF2B5EF4-FFF2-40B4-BE49-F238E27FC236}">
                <a16:creationId xmlns:a16="http://schemas.microsoft.com/office/drawing/2014/main" id="{CF767EE6-9335-6795-7F5C-DB1D607DB88A}"/>
              </a:ext>
            </a:extLst>
          </p:cNvPr>
          <p:cNvSpPr txBox="1"/>
          <p:nvPr/>
        </p:nvSpPr>
        <p:spPr>
          <a:xfrm>
            <a:off x="792480" y="2060031"/>
            <a:ext cx="10607040" cy="1754326"/>
          </a:xfrm>
          <a:prstGeom prst="rect">
            <a:avLst/>
          </a:prstGeom>
          <a:solidFill>
            <a:schemeClr val="bg1">
              <a:alpha val="70000"/>
            </a:schemeClr>
          </a:solidFill>
        </p:spPr>
        <p:txBody>
          <a:bodyPr wrap="square">
            <a:spAutoFit/>
          </a:bodyPr>
          <a:lstStyle/>
          <a:p>
            <a:pPr algn="ctr"/>
            <a:r>
              <a:rPr lang="en-US" altLang="ko-KR" sz="3600" b="1" dirty="0">
                <a:latin typeface="Calibri" panose="020F0502020204030204" pitchFamily="34" charset="0"/>
                <a:ea typeface="Calibri" panose="020F0502020204030204" pitchFamily="34" charset="0"/>
                <a:cs typeface="Calibri" panose="020F0502020204030204" pitchFamily="34" charset="0"/>
              </a:rPr>
              <a:t>Microbial interactions from a new perspective:</a:t>
            </a:r>
          </a:p>
          <a:p>
            <a:pPr algn="ctr"/>
            <a:r>
              <a:rPr lang="en-US" altLang="ko-KR" sz="3600" b="1" dirty="0">
                <a:latin typeface="Calibri" panose="020F0502020204030204" pitchFamily="34" charset="0"/>
                <a:ea typeface="Calibri" panose="020F0502020204030204" pitchFamily="34" charset="0"/>
                <a:cs typeface="Calibri" panose="020F0502020204030204" pitchFamily="34" charset="0"/>
              </a:rPr>
              <a:t>reinforcement learning reveals new insights into microbiome evolution</a:t>
            </a:r>
            <a:endParaRPr lang="ko-KR" altLang="en-US"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DDE096B-3A3F-B9BD-F742-932E7FDD32F6}"/>
              </a:ext>
            </a:extLst>
          </p:cNvPr>
          <p:cNvSpPr txBox="1"/>
          <p:nvPr/>
        </p:nvSpPr>
        <p:spPr>
          <a:xfrm>
            <a:off x="792480" y="4804522"/>
            <a:ext cx="10607040" cy="1709122"/>
          </a:xfrm>
          <a:prstGeom prst="rect">
            <a:avLst/>
          </a:prstGeom>
          <a:noFill/>
        </p:spPr>
        <p:txBody>
          <a:bodyPr wrap="square">
            <a:spAutoFit/>
          </a:bodyPr>
          <a:lstStyle/>
          <a:p>
            <a:pPr algn="ctr">
              <a:lnSpc>
                <a:spcPct val="150000"/>
              </a:lnSpc>
            </a:pPr>
            <a:r>
              <a:rPr lang="ko-KR" altLang="en-US" dirty="0">
                <a:latin typeface="Calibri" panose="020F0502020204030204" pitchFamily="34" charset="0"/>
                <a:ea typeface="Calibri" panose="020F0502020204030204" pitchFamily="34" charset="0"/>
                <a:cs typeface="Calibri" panose="020F0502020204030204" pitchFamily="34" charset="0"/>
              </a:rPr>
              <a:t>강화학습 실제</a:t>
            </a:r>
            <a:endParaRPr lang="en-US" altLang="ko-KR" dirty="0">
              <a:latin typeface="Calibri" panose="020F0502020204030204" pitchFamily="34" charset="0"/>
              <a:ea typeface="Calibri" panose="020F0502020204030204" pitchFamily="34" charset="0"/>
              <a:cs typeface="Calibri" panose="020F0502020204030204" pitchFamily="34" charset="0"/>
            </a:endParaRPr>
          </a:p>
          <a:p>
            <a:pPr algn="ctr">
              <a:lnSpc>
                <a:spcPct val="150000"/>
              </a:lnSpc>
            </a:pPr>
            <a:r>
              <a:rPr lang="ko-KR" altLang="en-US" dirty="0">
                <a:latin typeface="Calibri" panose="020F0502020204030204" pitchFamily="34" charset="0"/>
                <a:cs typeface="Calibri" panose="020F0502020204030204" pitchFamily="34" charset="0"/>
              </a:rPr>
              <a:t>수 </a:t>
            </a:r>
            <a:r>
              <a:rPr lang="en-US" altLang="ko-KR" dirty="0">
                <a:latin typeface="Calibri" panose="020F0502020204030204" pitchFamily="34" charset="0"/>
                <a:cs typeface="Calibri" panose="020F0502020204030204" pitchFamily="34" charset="0"/>
              </a:rPr>
              <a:t>11-13</a:t>
            </a:r>
          </a:p>
          <a:p>
            <a:pPr algn="ctr">
              <a:lnSpc>
                <a:spcPct val="150000"/>
              </a:lnSpc>
            </a:pPr>
            <a:r>
              <a:rPr lang="ko-KR" altLang="en-US" dirty="0">
                <a:latin typeface="Calibri" panose="020F0502020204030204" pitchFamily="34" charset="0"/>
                <a:cs typeface="Calibri" panose="020F0502020204030204" pitchFamily="34" charset="0"/>
              </a:rPr>
              <a:t>박진 교수님</a:t>
            </a:r>
            <a:endParaRPr lang="en-US" altLang="ko-KR" dirty="0">
              <a:latin typeface="Calibri" panose="020F0502020204030204" pitchFamily="34" charset="0"/>
              <a:cs typeface="Calibri" panose="020F0502020204030204" pitchFamily="34" charset="0"/>
            </a:endParaRPr>
          </a:p>
          <a:p>
            <a:pPr algn="ctr">
              <a:lnSpc>
                <a:spcPct val="150000"/>
              </a:lnSpc>
            </a:pPr>
            <a:r>
              <a:rPr lang="en-US" altLang="ko-KR" dirty="0">
                <a:latin typeface="Calibri" panose="020F0502020204030204" pitchFamily="34" charset="0"/>
                <a:cs typeface="Calibri" panose="020F0502020204030204" pitchFamily="34" charset="0"/>
              </a:rPr>
              <a:t>2024154002 </a:t>
            </a:r>
            <a:r>
              <a:rPr lang="ko-KR" altLang="en-US" dirty="0">
                <a:latin typeface="Calibri" panose="020F0502020204030204" pitchFamily="34" charset="0"/>
                <a:cs typeface="Calibri" panose="020F0502020204030204" pitchFamily="34" charset="0"/>
              </a:rPr>
              <a:t>국도훈</a:t>
            </a:r>
          </a:p>
        </p:txBody>
      </p:sp>
    </p:spTree>
    <p:extLst>
      <p:ext uri="{BB962C8B-B14F-4D97-AF65-F5344CB8AC3E}">
        <p14:creationId xmlns:p14="http://schemas.microsoft.com/office/powerpoint/2010/main" val="1837410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E451EE03-0344-4076-A139-2B0E068A313A}"/>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E3AD85AA-0931-4E47-AF9D-7D66CAC323F7}"/>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pic>
        <p:nvPicPr>
          <p:cNvPr id="6146" name="Picture 2" descr="https://oup.silverchair-cdn.com/oup/backfile/Content_public/Journal/bioinformatics/40/1/10.1093_bioinformatics_btae003/2/btae003f2.jpeg?Expires=1721650009&amp;Signature=QlYIMCrWH9YULAviXm6d8vWI9DrETJ1gnxOb7BG0cAkdcfUPlWiAWJ3C-A5HU-sFWLefcvxPMz3v2GlsWACuDrO8cmgHC6fEoTdhzKsy-Teuo9IemDyKW8M4hLiyYQZWmgYh8fUDwv6LTv4ysig08qy0ZCIxf7ieQ5yx5AqXWso8B5SptcG4oM9s7FAllUZreKWijasnbpHC0gP~Y2zFj9tiCmu8DTgm7-7xWK3Tp75Fm5gqy6HNNy8uuGn2vtmEX3sYo7UyOYcrae-T1jp4H-LFA76Ks9F0kTjYih2obC0FXOA7H70OGW9rVdZl756wnX7a4lWzsgIkScBZOYWBNw__&amp;Key-Pair-Id=APKAIE5G5CRDK6RD3PGA">
            <a:extLst>
              <a:ext uri="{FF2B5EF4-FFF2-40B4-BE49-F238E27FC236}">
                <a16:creationId xmlns:a16="http://schemas.microsoft.com/office/drawing/2014/main" id="{27BA49CE-B9B6-4575-88A1-4708D1CA6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138" y="1120983"/>
            <a:ext cx="6655724" cy="55304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14C30E-F2ED-494F-82C7-E5AA7325DFCA}"/>
              </a:ext>
            </a:extLst>
          </p:cNvPr>
          <p:cNvSpPr txBox="1"/>
          <p:nvPr/>
        </p:nvSpPr>
        <p:spPr>
          <a:xfrm>
            <a:off x="157941" y="467178"/>
            <a:ext cx="2874441"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Study1- Starch </a:t>
            </a:r>
            <a:r>
              <a:rPr lang="en-US" altLang="ko-KR" dirty="0" err="1">
                <a:latin typeface="Calibri" panose="020F0502020204030204" pitchFamily="34" charset="0"/>
                <a:ea typeface="Calibri" panose="020F0502020204030204" pitchFamily="34" charset="0"/>
                <a:cs typeface="Calibri" panose="020F0502020204030204" pitchFamily="34" charset="0"/>
              </a:rPr>
              <a:t>Amlyase</a:t>
            </a:r>
            <a:endParaRPr lang="ko-KR"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8006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E451EE03-0344-4076-A139-2B0E068A313A}"/>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E3AD85AA-0931-4E47-AF9D-7D66CAC323F7}"/>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pic>
        <p:nvPicPr>
          <p:cNvPr id="2" name="그림 1">
            <a:extLst>
              <a:ext uri="{FF2B5EF4-FFF2-40B4-BE49-F238E27FC236}">
                <a16:creationId xmlns:a16="http://schemas.microsoft.com/office/drawing/2014/main" id="{3A17BBE6-52FC-4E0D-ADB6-C62721E7E80A}"/>
              </a:ext>
            </a:extLst>
          </p:cNvPr>
          <p:cNvPicPr>
            <a:picLocks noChangeAspect="1"/>
          </p:cNvPicPr>
          <p:nvPr/>
        </p:nvPicPr>
        <p:blipFill rotWithShape="1">
          <a:blip r:embed="rId3"/>
          <a:srcRect t="14288"/>
          <a:stretch/>
        </p:blipFill>
        <p:spPr>
          <a:xfrm>
            <a:off x="507076" y="1936796"/>
            <a:ext cx="11177848" cy="4454026"/>
          </a:xfrm>
          <a:prstGeom prst="rect">
            <a:avLst/>
          </a:prstGeom>
        </p:spPr>
      </p:pic>
      <p:sp>
        <p:nvSpPr>
          <p:cNvPr id="6" name="TextBox 5">
            <a:extLst>
              <a:ext uri="{FF2B5EF4-FFF2-40B4-BE49-F238E27FC236}">
                <a16:creationId xmlns:a16="http://schemas.microsoft.com/office/drawing/2014/main" id="{2DDEED94-98EC-4FBC-9CE3-80EA7102190D}"/>
              </a:ext>
            </a:extLst>
          </p:cNvPr>
          <p:cNvSpPr txBox="1"/>
          <p:nvPr/>
        </p:nvSpPr>
        <p:spPr>
          <a:xfrm>
            <a:off x="157941" y="467178"/>
            <a:ext cx="2874441"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Study1- Starch </a:t>
            </a:r>
            <a:r>
              <a:rPr lang="en-US" altLang="ko-KR" dirty="0" err="1">
                <a:latin typeface="Calibri" panose="020F0502020204030204" pitchFamily="34" charset="0"/>
                <a:ea typeface="Calibri" panose="020F0502020204030204" pitchFamily="34" charset="0"/>
                <a:cs typeface="Calibri" panose="020F0502020204030204" pitchFamily="34" charset="0"/>
              </a:rPr>
              <a:t>Amlyase</a:t>
            </a:r>
            <a:endParaRPr lang="ko-KR" alt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0C6763F-39A7-4962-AAD5-39485E8C114F}"/>
              </a:ext>
            </a:extLst>
          </p:cNvPr>
          <p:cNvSpPr txBox="1"/>
          <p:nvPr/>
        </p:nvSpPr>
        <p:spPr>
          <a:xfrm>
            <a:off x="507076" y="836510"/>
            <a:ext cx="3743717"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Agent1 (Toy-Exoenzyme-Single-Agent)</a:t>
            </a:r>
            <a:endParaRPr lang="ko-KR" alt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0508D1E-4DF4-4F08-B0A9-17D4D972CBC6}"/>
              </a:ext>
            </a:extLst>
          </p:cNvPr>
          <p:cNvSpPr txBox="1"/>
          <p:nvPr/>
        </p:nvSpPr>
        <p:spPr>
          <a:xfrm>
            <a:off x="507076" y="1205842"/>
            <a:ext cx="3573222"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Agent2 (Toy-Exoenzyme-Two-Agent)</a:t>
            </a:r>
            <a:endParaRPr lang="ko-KR" altLang="en-US" dirty="0">
              <a:latin typeface="Calibri" panose="020F0502020204030204" pitchFamily="34" charset="0"/>
              <a:cs typeface="Calibri" panose="020F0502020204030204" pitchFamily="34" charset="0"/>
            </a:endParaRPr>
          </a:p>
        </p:txBody>
      </p:sp>
      <p:sp>
        <p:nvSpPr>
          <p:cNvPr id="14" name="직사각형 13">
            <a:extLst>
              <a:ext uri="{FF2B5EF4-FFF2-40B4-BE49-F238E27FC236}">
                <a16:creationId xmlns:a16="http://schemas.microsoft.com/office/drawing/2014/main" id="{3537444F-5B16-4F71-818A-51DE0BA3841A}"/>
              </a:ext>
            </a:extLst>
          </p:cNvPr>
          <p:cNvSpPr/>
          <p:nvPr/>
        </p:nvSpPr>
        <p:spPr>
          <a:xfrm>
            <a:off x="1850570" y="2668537"/>
            <a:ext cx="757907" cy="2953657"/>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B4AD9BDB-E7DC-499F-9919-314607AC4EA9}"/>
              </a:ext>
            </a:extLst>
          </p:cNvPr>
          <p:cNvSpPr/>
          <p:nvPr/>
        </p:nvSpPr>
        <p:spPr>
          <a:xfrm>
            <a:off x="6491978" y="2668537"/>
            <a:ext cx="757907" cy="2953657"/>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4594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B66A5EC-E719-455F-A3DF-66D67BE65002}"/>
              </a:ext>
            </a:extLst>
          </p:cNvPr>
          <p:cNvPicPr>
            <a:picLocks noChangeAspect="1"/>
          </p:cNvPicPr>
          <p:nvPr/>
        </p:nvPicPr>
        <p:blipFill>
          <a:blip r:embed="rId3"/>
          <a:stretch>
            <a:fillRect/>
          </a:stretch>
        </p:blipFill>
        <p:spPr>
          <a:xfrm>
            <a:off x="613597" y="870085"/>
            <a:ext cx="10964805" cy="5915851"/>
          </a:xfrm>
          <a:prstGeom prst="rect">
            <a:avLst/>
          </a:prstGeom>
        </p:spPr>
      </p:pic>
      <p:cxnSp>
        <p:nvCxnSpPr>
          <p:cNvPr id="4" name="직선 연결선 3">
            <a:extLst>
              <a:ext uri="{FF2B5EF4-FFF2-40B4-BE49-F238E27FC236}">
                <a16:creationId xmlns:a16="http://schemas.microsoft.com/office/drawing/2014/main" id="{E451EE03-0344-4076-A139-2B0E068A313A}"/>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E3AD85AA-0931-4E47-AF9D-7D66CAC323F7}"/>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72E56C-233A-4CF6-AAD4-3D37949A690B}"/>
              </a:ext>
            </a:extLst>
          </p:cNvPr>
          <p:cNvSpPr txBox="1"/>
          <p:nvPr/>
        </p:nvSpPr>
        <p:spPr>
          <a:xfrm>
            <a:off x="157941" y="467178"/>
            <a:ext cx="2874441"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Study1- Starch </a:t>
            </a:r>
            <a:r>
              <a:rPr lang="en-US" altLang="ko-KR" dirty="0" err="1">
                <a:latin typeface="Calibri" panose="020F0502020204030204" pitchFamily="34" charset="0"/>
                <a:ea typeface="Calibri" panose="020F0502020204030204" pitchFamily="34" charset="0"/>
                <a:cs typeface="Calibri" panose="020F0502020204030204" pitchFamily="34" charset="0"/>
              </a:rPr>
              <a:t>Amlyase</a:t>
            </a:r>
            <a:endParaRPr lang="ko-KR"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5314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4D9C6EC4-5F41-4C43-8F19-AAF77B50451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43A1FCDA-85CB-40B4-A543-C3750F9ABF45}"/>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1EEF773-6757-41E9-A03F-B7738B1723F0}"/>
              </a:ext>
            </a:extLst>
          </p:cNvPr>
          <p:cNvSpPr txBox="1"/>
          <p:nvPr/>
        </p:nvSpPr>
        <p:spPr>
          <a:xfrm>
            <a:off x="157941" y="467178"/>
            <a:ext cx="3623556"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Study2- Toy-NECOM-Auxotroph</a:t>
            </a:r>
            <a:endParaRPr lang="ko-KR" altLang="en-US" dirty="0">
              <a:latin typeface="Calibri" panose="020F0502020204030204" pitchFamily="34" charset="0"/>
              <a:cs typeface="Calibri" panose="020F0502020204030204" pitchFamily="34" charset="0"/>
            </a:endParaRPr>
          </a:p>
        </p:txBody>
      </p:sp>
      <p:pic>
        <p:nvPicPr>
          <p:cNvPr id="7" name="Picture 2" descr="Training two agents in Toy-NECOM-Auxotrophs environment. (A) A schematic view of the environment. In this case Agent 1 and Agent 2 have similar metabolic network with only one difference. Agent 1 cannot produce the biomass precursor A and Agent 2 cannot produce the precursor B. (B) Learning curve of the two agents during 5000 batches of training. (C) Concentration profile of the species in this environment over time in a batch of four episodes. (D) Policies learned by the agents. Negative sign for fluxes means uptake and positive sign means secretion. Agent 1 learns to uptake whatever (A) that exists in the environment, while secreting (B) for agent 2. Agent 2 has learned the opposite strategy which agrees with their mutation.">
            <a:extLst>
              <a:ext uri="{FF2B5EF4-FFF2-40B4-BE49-F238E27FC236}">
                <a16:creationId xmlns:a16="http://schemas.microsoft.com/office/drawing/2014/main" id="{DFABB556-A7C5-4E0D-9244-65EA00F07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091" b="48641"/>
          <a:stretch/>
        </p:blipFill>
        <p:spPr bwMode="auto">
          <a:xfrm>
            <a:off x="143753" y="1353062"/>
            <a:ext cx="5086392" cy="469098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5531A9BA-01A0-4DDE-891A-7D8CC2C7A403}"/>
              </a:ext>
            </a:extLst>
          </p:cNvPr>
          <p:cNvGrpSpPr/>
          <p:nvPr/>
        </p:nvGrpSpPr>
        <p:grpSpPr>
          <a:xfrm>
            <a:off x="5147303" y="956511"/>
            <a:ext cx="6818103" cy="5368381"/>
            <a:chOff x="5147303" y="1136984"/>
            <a:chExt cx="6818103" cy="5368381"/>
          </a:xfrm>
        </p:grpSpPr>
        <p:pic>
          <p:nvPicPr>
            <p:cNvPr id="8194" name="Picture 2" descr="Training two agents in Toy-NECOM-Auxotrophs environment. (A) A schematic view of the environment. In this case Agent 1 and Agent 2 have similar metabolic network with only one difference. Agent 1 cannot produce the biomass precursor A and Agent 2 cannot produce the precursor B. (B) Learning curve of the two agents during 5000 batches of training. (C) Concentration profile of the species in this environment over time in a batch of four episodes. (D) Policies learned by the agents. Negative sign for fluxes means uptake and positive sign means secretion. Agent 1 learns to uptake whatever (A) that exists in the environment, while secreting (B) for agent 2. Agent 2 has learned the opposite strategy which agrees with their mutation.">
              <a:extLst>
                <a:ext uri="{FF2B5EF4-FFF2-40B4-BE49-F238E27FC236}">
                  <a16:creationId xmlns:a16="http://schemas.microsoft.com/office/drawing/2014/main" id="{C075E6EE-9996-4D34-953A-B6A907ECA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144" y="1194847"/>
              <a:ext cx="6735262" cy="5310518"/>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0E86100B-78DF-4DB8-A35E-B05444C83F32}"/>
                </a:ext>
              </a:extLst>
            </p:cNvPr>
            <p:cNvSpPr/>
            <p:nvPr/>
          </p:nvSpPr>
          <p:spPr>
            <a:xfrm>
              <a:off x="5147303" y="1136984"/>
              <a:ext cx="3046202" cy="2701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287261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4D9C6EC4-5F41-4C43-8F19-AAF77B50451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43A1FCDA-85CB-40B4-A543-C3750F9ABF45}"/>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1EEF773-6757-41E9-A03F-B7738B1723F0}"/>
              </a:ext>
            </a:extLst>
          </p:cNvPr>
          <p:cNvSpPr txBox="1"/>
          <p:nvPr/>
        </p:nvSpPr>
        <p:spPr>
          <a:xfrm>
            <a:off x="157941" y="467178"/>
            <a:ext cx="3623556"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Study2- Toy-NECOM-Auxotroph</a:t>
            </a:r>
            <a:endParaRPr lang="ko-KR" altLang="en-US" dirty="0">
              <a:latin typeface="Calibri" panose="020F0502020204030204" pitchFamily="34" charset="0"/>
              <a:cs typeface="Calibri" panose="020F0502020204030204" pitchFamily="34" charset="0"/>
            </a:endParaRPr>
          </a:p>
        </p:txBody>
      </p:sp>
      <p:pic>
        <p:nvPicPr>
          <p:cNvPr id="8" name="그림 7">
            <a:extLst>
              <a:ext uri="{FF2B5EF4-FFF2-40B4-BE49-F238E27FC236}">
                <a16:creationId xmlns:a16="http://schemas.microsoft.com/office/drawing/2014/main" id="{C1E7E5F5-4EB1-4A15-B53A-7E2BF6B6CB73}"/>
              </a:ext>
            </a:extLst>
          </p:cNvPr>
          <p:cNvPicPr>
            <a:picLocks noChangeAspect="1"/>
          </p:cNvPicPr>
          <p:nvPr/>
        </p:nvPicPr>
        <p:blipFill rotWithShape="1">
          <a:blip r:embed="rId3"/>
          <a:srcRect r="58619" b="46607"/>
          <a:stretch/>
        </p:blipFill>
        <p:spPr>
          <a:xfrm>
            <a:off x="143752" y="1357849"/>
            <a:ext cx="5003550" cy="4889353"/>
          </a:xfrm>
          <a:prstGeom prst="rect">
            <a:avLst/>
          </a:prstGeom>
        </p:spPr>
      </p:pic>
      <p:grpSp>
        <p:nvGrpSpPr>
          <p:cNvPr id="6" name="그룹 5">
            <a:extLst>
              <a:ext uri="{FF2B5EF4-FFF2-40B4-BE49-F238E27FC236}">
                <a16:creationId xmlns:a16="http://schemas.microsoft.com/office/drawing/2014/main" id="{8EB365BC-57E2-4E2D-97AD-D7EAFD3D7111}"/>
              </a:ext>
            </a:extLst>
          </p:cNvPr>
          <p:cNvGrpSpPr/>
          <p:nvPr/>
        </p:nvGrpSpPr>
        <p:grpSpPr>
          <a:xfrm>
            <a:off x="5147302" y="1245269"/>
            <a:ext cx="6900946" cy="5213720"/>
            <a:chOff x="5147302" y="1245269"/>
            <a:chExt cx="6900946" cy="5213720"/>
          </a:xfrm>
        </p:grpSpPr>
        <p:pic>
          <p:nvPicPr>
            <p:cNvPr id="2" name="그림 1">
              <a:extLst>
                <a:ext uri="{FF2B5EF4-FFF2-40B4-BE49-F238E27FC236}">
                  <a16:creationId xmlns:a16="http://schemas.microsoft.com/office/drawing/2014/main" id="{07CFADCF-DA48-4C6F-BC90-85931C38C590}"/>
                </a:ext>
              </a:extLst>
            </p:cNvPr>
            <p:cNvPicPr>
              <a:picLocks noChangeAspect="1"/>
            </p:cNvPicPr>
            <p:nvPr/>
          </p:nvPicPr>
          <p:blipFill>
            <a:blip r:embed="rId3"/>
            <a:stretch>
              <a:fillRect/>
            </a:stretch>
          </p:blipFill>
          <p:spPr>
            <a:xfrm>
              <a:off x="5232910" y="1297443"/>
              <a:ext cx="6815338" cy="5161546"/>
            </a:xfrm>
            <a:prstGeom prst="rect">
              <a:avLst/>
            </a:prstGeom>
          </p:spPr>
        </p:pic>
        <p:sp>
          <p:nvSpPr>
            <p:cNvPr id="10" name="직사각형 9">
              <a:extLst>
                <a:ext uri="{FF2B5EF4-FFF2-40B4-BE49-F238E27FC236}">
                  <a16:creationId xmlns:a16="http://schemas.microsoft.com/office/drawing/2014/main" id="{8B890F78-A514-4E3E-811F-C686599B83AC}"/>
                </a:ext>
              </a:extLst>
            </p:cNvPr>
            <p:cNvSpPr/>
            <p:nvPr/>
          </p:nvSpPr>
          <p:spPr>
            <a:xfrm>
              <a:off x="5147302" y="1245269"/>
              <a:ext cx="3136440" cy="2779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385179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47D90E54-F0B6-418A-BB56-6D23D350FD41}"/>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8FC24A5-5A9B-48C7-8CB5-35F9DB9975AC}"/>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F7689D-83E2-4A6C-9C2B-95F2CB9E4E2A}"/>
              </a:ext>
            </a:extLst>
          </p:cNvPr>
          <p:cNvSpPr txBox="1"/>
          <p:nvPr/>
        </p:nvSpPr>
        <p:spPr>
          <a:xfrm>
            <a:off x="157941" y="467178"/>
            <a:ext cx="2388539"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Study3- </a:t>
            </a:r>
            <a:r>
              <a:rPr lang="en-US" altLang="ko-KR" dirty="0" err="1">
                <a:latin typeface="Calibri" panose="020F0502020204030204" pitchFamily="34" charset="0"/>
                <a:ea typeface="Calibri" panose="020F0502020204030204" pitchFamily="34" charset="0"/>
                <a:cs typeface="Calibri" panose="020F0502020204030204" pitchFamily="34" charset="0"/>
              </a:rPr>
              <a:t>Ecoli</a:t>
            </a:r>
            <a:r>
              <a:rPr lang="en-US" altLang="ko-KR" dirty="0">
                <a:latin typeface="Calibri" panose="020F0502020204030204" pitchFamily="34" charset="0"/>
                <a:ea typeface="Calibri" panose="020F0502020204030204" pitchFamily="34" charset="0"/>
                <a:cs typeface="Calibri" panose="020F0502020204030204" pitchFamily="34" charset="0"/>
              </a:rPr>
              <a:t> GEM</a:t>
            </a:r>
            <a:endParaRPr lang="ko-KR" altLang="en-US" dirty="0">
              <a:latin typeface="Calibri" panose="020F0502020204030204" pitchFamily="34" charset="0"/>
              <a:cs typeface="Calibri" panose="020F0502020204030204" pitchFamily="34" charset="0"/>
            </a:endParaRPr>
          </a:p>
        </p:txBody>
      </p:sp>
      <p:pic>
        <p:nvPicPr>
          <p:cNvPr id="5" name="그림 4">
            <a:extLst>
              <a:ext uri="{FF2B5EF4-FFF2-40B4-BE49-F238E27FC236}">
                <a16:creationId xmlns:a16="http://schemas.microsoft.com/office/drawing/2014/main" id="{9EFAFA48-CE81-202E-9D4A-65C4AE745261}"/>
              </a:ext>
            </a:extLst>
          </p:cNvPr>
          <p:cNvPicPr>
            <a:picLocks noChangeAspect="1"/>
          </p:cNvPicPr>
          <p:nvPr/>
        </p:nvPicPr>
        <p:blipFill rotWithShape="1">
          <a:blip r:embed="rId3"/>
          <a:srcRect l="1953"/>
          <a:stretch/>
        </p:blipFill>
        <p:spPr>
          <a:xfrm>
            <a:off x="157941" y="904676"/>
            <a:ext cx="4095099" cy="3166943"/>
          </a:xfrm>
          <a:prstGeom prst="rect">
            <a:avLst/>
          </a:prstGeom>
        </p:spPr>
      </p:pic>
      <p:sp>
        <p:nvSpPr>
          <p:cNvPr id="14" name="TextBox 13">
            <a:extLst>
              <a:ext uri="{FF2B5EF4-FFF2-40B4-BE49-F238E27FC236}">
                <a16:creationId xmlns:a16="http://schemas.microsoft.com/office/drawing/2014/main" id="{B0697899-AC76-24E1-8A28-5C1B474CD4EE}"/>
              </a:ext>
            </a:extLst>
          </p:cNvPr>
          <p:cNvSpPr txBox="1"/>
          <p:nvPr/>
        </p:nvSpPr>
        <p:spPr>
          <a:xfrm>
            <a:off x="4868562" y="2111584"/>
            <a:ext cx="7165497" cy="1200329"/>
          </a:xfrm>
          <a:prstGeom prst="rect">
            <a:avLst/>
          </a:prstGeom>
          <a:noFill/>
        </p:spPr>
        <p:txBody>
          <a:bodyPr wrap="square">
            <a:spAutoFit/>
          </a:bodyPr>
          <a:lstStyle/>
          <a:p>
            <a:r>
              <a:rPr lang="ko-KR" altLang="en-US" dirty="0" err="1"/>
              <a:t>knockouts_gene_names</a:t>
            </a:r>
            <a:r>
              <a:rPr lang="ko-KR" altLang="en-US" dirty="0"/>
              <a:t> = ["</a:t>
            </a:r>
            <a:r>
              <a:rPr lang="ko-KR" altLang="en-US" dirty="0" err="1"/>
              <a:t>tyrA</a:t>
            </a:r>
            <a:r>
              <a:rPr lang="ko-KR" altLang="en-US" dirty="0"/>
              <a:t>", "</a:t>
            </a:r>
            <a:r>
              <a:rPr lang="ko-KR" altLang="en-US" dirty="0" err="1"/>
              <a:t>pheA</a:t>
            </a:r>
            <a:r>
              <a:rPr lang="ko-KR" altLang="en-US" dirty="0"/>
              <a:t>"]</a:t>
            </a:r>
          </a:p>
          <a:p>
            <a:r>
              <a:rPr lang="ko-KR" altLang="en-US" dirty="0" err="1"/>
              <a:t>exchange_reactions</a:t>
            </a:r>
            <a:r>
              <a:rPr lang="ko-KR" altLang="en-US" dirty="0"/>
              <a:t> = {"</a:t>
            </a:r>
            <a:r>
              <a:rPr lang="ko-KR" altLang="en-US" dirty="0" err="1"/>
              <a:t>tyrA</a:t>
            </a:r>
            <a:r>
              <a:rPr lang="ko-KR" altLang="en-US" dirty="0"/>
              <a:t>": "EX_</a:t>
            </a:r>
            <a:r>
              <a:rPr lang="ko-KR" altLang="en-US" dirty="0" err="1"/>
              <a:t>tyr</a:t>
            </a:r>
            <a:r>
              <a:rPr lang="ko-KR" altLang="en-US" dirty="0"/>
              <a:t>__</a:t>
            </a:r>
            <a:r>
              <a:rPr lang="ko-KR" altLang="en-US" dirty="0" err="1"/>
              <a:t>L_e</a:t>
            </a:r>
            <a:r>
              <a:rPr lang="ko-KR" altLang="en-US" dirty="0"/>
              <a:t>", "</a:t>
            </a:r>
            <a:r>
              <a:rPr lang="ko-KR" altLang="en-US" dirty="0" err="1"/>
              <a:t>pheA</a:t>
            </a:r>
            <a:r>
              <a:rPr lang="ko-KR" altLang="en-US" dirty="0"/>
              <a:t>": "EX_</a:t>
            </a:r>
            <a:r>
              <a:rPr lang="ko-KR" altLang="en-US" dirty="0" err="1"/>
              <a:t>phe</a:t>
            </a:r>
            <a:r>
              <a:rPr lang="ko-KR" altLang="en-US" dirty="0"/>
              <a:t>__</a:t>
            </a:r>
            <a:r>
              <a:rPr lang="ko-KR" altLang="en-US" dirty="0" err="1"/>
              <a:t>L_e</a:t>
            </a:r>
            <a:r>
              <a:rPr lang="ko-KR" altLang="en-US" dirty="0"/>
              <a:t>"}</a:t>
            </a:r>
          </a:p>
          <a:p>
            <a:r>
              <a:rPr lang="ko-KR" altLang="en-US" dirty="0" err="1"/>
              <a:t>exchange_species</a:t>
            </a:r>
            <a:r>
              <a:rPr lang="ko-KR" altLang="en-US" dirty="0"/>
              <a:t> = {}</a:t>
            </a:r>
          </a:p>
          <a:p>
            <a:r>
              <a:rPr lang="ko-KR" altLang="en-US" dirty="0" err="1"/>
              <a:t>exchange_mets</a:t>
            </a:r>
            <a:r>
              <a:rPr lang="ko-KR" altLang="en-US" dirty="0"/>
              <a:t> = {}</a:t>
            </a:r>
          </a:p>
        </p:txBody>
      </p:sp>
      <p:sp>
        <p:nvSpPr>
          <p:cNvPr id="16" name="TextBox 15">
            <a:extLst>
              <a:ext uri="{FF2B5EF4-FFF2-40B4-BE49-F238E27FC236}">
                <a16:creationId xmlns:a16="http://schemas.microsoft.com/office/drawing/2014/main" id="{E427B1A2-F728-604B-5973-5B90004C7839}"/>
              </a:ext>
            </a:extLst>
          </p:cNvPr>
          <p:cNvSpPr txBox="1"/>
          <p:nvPr/>
        </p:nvSpPr>
        <p:spPr>
          <a:xfrm>
            <a:off x="4868562" y="793633"/>
            <a:ext cx="7165497" cy="923330"/>
          </a:xfrm>
          <a:prstGeom prst="rect">
            <a:avLst/>
          </a:prstGeom>
          <a:noFill/>
        </p:spPr>
        <p:txBody>
          <a:bodyPr wrap="square">
            <a:spAutoFit/>
          </a:bodyPr>
          <a:lstStyle/>
          <a:p>
            <a:r>
              <a:rPr lang="ko-KR" altLang="en-US" dirty="0" err="1"/>
              <a:t>model_base</a:t>
            </a:r>
            <a:r>
              <a:rPr lang="ko-KR" altLang="en-US" dirty="0"/>
              <a:t> = </a:t>
            </a:r>
            <a:r>
              <a:rPr lang="ko-KR" altLang="en-US" dirty="0" err="1"/>
              <a:t>cobra.io.read_sbml_model</a:t>
            </a:r>
            <a:r>
              <a:rPr lang="ko-KR" altLang="en-US" dirty="0"/>
              <a:t>("iJO1366.xml")</a:t>
            </a:r>
          </a:p>
          <a:p>
            <a:r>
              <a:rPr lang="ko-KR" altLang="en-US" dirty="0" err="1"/>
              <a:t>medium</a:t>
            </a:r>
            <a:r>
              <a:rPr lang="ko-KR" altLang="en-US" dirty="0"/>
              <a:t> = </a:t>
            </a:r>
            <a:r>
              <a:rPr lang="ko-KR" altLang="en-US" dirty="0" err="1"/>
              <a:t>model_base.medium.copy</a:t>
            </a:r>
            <a:r>
              <a:rPr lang="ko-KR" altLang="en-US" dirty="0"/>
              <a:t>()</a:t>
            </a:r>
          </a:p>
          <a:p>
            <a:r>
              <a:rPr lang="ko-KR" altLang="en-US" dirty="0" err="1"/>
              <a:t>test_model</a:t>
            </a:r>
            <a:r>
              <a:rPr lang="ko-KR" altLang="en-US" dirty="0"/>
              <a:t> = </a:t>
            </a:r>
            <a:r>
              <a:rPr lang="ko-KR" altLang="en-US" dirty="0" err="1"/>
              <a:t>model_base.copy</a:t>
            </a:r>
            <a:r>
              <a:rPr lang="ko-KR" altLang="en-US" dirty="0"/>
              <a:t>()</a:t>
            </a:r>
          </a:p>
        </p:txBody>
      </p:sp>
      <p:sp>
        <p:nvSpPr>
          <p:cNvPr id="18" name="TextBox 17">
            <a:extLst>
              <a:ext uri="{FF2B5EF4-FFF2-40B4-BE49-F238E27FC236}">
                <a16:creationId xmlns:a16="http://schemas.microsoft.com/office/drawing/2014/main" id="{C64726AA-A9BB-B477-59F1-9112A06F5287}"/>
              </a:ext>
            </a:extLst>
          </p:cNvPr>
          <p:cNvSpPr txBox="1"/>
          <p:nvPr/>
        </p:nvSpPr>
        <p:spPr>
          <a:xfrm>
            <a:off x="4868562" y="3546088"/>
            <a:ext cx="7165496" cy="2585323"/>
          </a:xfrm>
          <a:prstGeom prst="rect">
            <a:avLst/>
          </a:prstGeom>
          <a:noFill/>
        </p:spPr>
        <p:txBody>
          <a:bodyPr wrap="square">
            <a:spAutoFit/>
          </a:bodyPr>
          <a:lstStyle/>
          <a:p>
            <a:r>
              <a:rPr lang="ko-KR" altLang="en-US" dirty="0" err="1"/>
              <a:t>for</a:t>
            </a:r>
            <a:r>
              <a:rPr lang="ko-KR" altLang="en-US" dirty="0"/>
              <a:t> </a:t>
            </a:r>
            <a:r>
              <a:rPr lang="ko-KR" altLang="en-US" dirty="0" err="1"/>
              <a:t>i</a:t>
            </a:r>
            <a:r>
              <a:rPr lang="ko-KR" altLang="en-US" dirty="0"/>
              <a:t> </a:t>
            </a:r>
            <a:r>
              <a:rPr lang="ko-KR" altLang="en-US" dirty="0" err="1"/>
              <a:t>in</a:t>
            </a:r>
            <a:r>
              <a:rPr lang="ko-KR" altLang="en-US" dirty="0"/>
              <a:t> </a:t>
            </a:r>
            <a:r>
              <a:rPr lang="ko-KR" altLang="en-US" dirty="0" err="1"/>
              <a:t>exchange_reactions.items</a:t>
            </a:r>
            <a:r>
              <a:rPr lang="ko-KR" altLang="en-US" dirty="0"/>
              <a:t>():</a:t>
            </a:r>
          </a:p>
          <a:p>
            <a:r>
              <a:rPr lang="ko-KR" altLang="en-US" dirty="0"/>
              <a:t>    </a:t>
            </a:r>
            <a:r>
              <a:rPr lang="ko-KR" altLang="en-US" dirty="0" err="1"/>
              <a:t>exchange_mets</a:t>
            </a:r>
            <a:r>
              <a:rPr lang="ko-KR" altLang="en-US" dirty="0"/>
              <a:t>[</a:t>
            </a:r>
            <a:r>
              <a:rPr lang="ko-KR" altLang="en-US" dirty="0" err="1"/>
              <a:t>i</a:t>
            </a:r>
            <a:r>
              <a:rPr lang="ko-KR" altLang="en-US" dirty="0"/>
              <a:t>[0]] = </a:t>
            </a:r>
            <a:r>
              <a:rPr lang="ko-KR" altLang="en-US" dirty="0" err="1"/>
              <a:t>list</a:t>
            </a:r>
            <a:r>
              <a:rPr lang="ko-KR" altLang="en-US" dirty="0"/>
              <a:t>(</a:t>
            </a:r>
            <a:r>
              <a:rPr lang="ko-KR" altLang="en-US" dirty="0" err="1"/>
              <a:t>test_model.reactions.get_by_id</a:t>
            </a:r>
            <a:r>
              <a:rPr lang="ko-KR" altLang="en-US" dirty="0"/>
              <a:t>(</a:t>
            </a:r>
            <a:r>
              <a:rPr lang="ko-KR" altLang="en-US" dirty="0" err="1"/>
              <a:t>i</a:t>
            </a:r>
            <a:r>
              <a:rPr lang="ko-KR" altLang="en-US" dirty="0"/>
              <a:t>[1]).</a:t>
            </a:r>
            <a:r>
              <a:rPr lang="ko-KR" altLang="en-US" dirty="0" err="1"/>
              <a:t>metabolites.keys</a:t>
            </a:r>
            <a:r>
              <a:rPr lang="ko-KR" altLang="en-US" dirty="0"/>
              <a:t>())[0].</a:t>
            </a:r>
            <a:r>
              <a:rPr lang="ko-KR" altLang="en-US" dirty="0" err="1"/>
              <a:t>id</a:t>
            </a:r>
            <a:endParaRPr lang="ko-KR" altLang="en-US" dirty="0"/>
          </a:p>
          <a:p>
            <a:endParaRPr lang="ko-KR" altLang="en-US" dirty="0"/>
          </a:p>
          <a:p>
            <a:r>
              <a:rPr lang="ko-KR" altLang="en-US" dirty="0" err="1"/>
              <a:t>gene_ids</a:t>
            </a:r>
            <a:r>
              <a:rPr lang="ko-KR" altLang="en-US" dirty="0"/>
              <a:t> = {}</a:t>
            </a:r>
          </a:p>
          <a:p>
            <a:r>
              <a:rPr lang="ko-KR" altLang="en-US" dirty="0" err="1"/>
              <a:t>for</a:t>
            </a:r>
            <a:r>
              <a:rPr lang="ko-KR" altLang="en-US" dirty="0"/>
              <a:t> </a:t>
            </a:r>
            <a:r>
              <a:rPr lang="ko-KR" altLang="en-US" dirty="0" err="1"/>
              <a:t>ko_gene</a:t>
            </a:r>
            <a:r>
              <a:rPr lang="ko-KR" altLang="en-US" dirty="0"/>
              <a:t> </a:t>
            </a:r>
            <a:r>
              <a:rPr lang="ko-KR" altLang="en-US" dirty="0" err="1"/>
              <a:t>in</a:t>
            </a:r>
            <a:r>
              <a:rPr lang="ko-KR" altLang="en-US" dirty="0"/>
              <a:t> </a:t>
            </a:r>
            <a:r>
              <a:rPr lang="ko-KR" altLang="en-US" dirty="0" err="1"/>
              <a:t>knockouts_gene_names</a:t>
            </a:r>
            <a:r>
              <a:rPr lang="ko-KR" altLang="en-US" dirty="0"/>
              <a:t>:</a:t>
            </a:r>
          </a:p>
          <a:p>
            <a:r>
              <a:rPr lang="ko-KR" altLang="en-US" dirty="0"/>
              <a:t>    </a:t>
            </a:r>
            <a:r>
              <a:rPr lang="ko-KR" altLang="en-US" dirty="0" err="1"/>
              <a:t>for</a:t>
            </a:r>
            <a:r>
              <a:rPr lang="ko-KR" altLang="en-US" dirty="0"/>
              <a:t> </a:t>
            </a:r>
            <a:r>
              <a:rPr lang="ko-KR" altLang="en-US" dirty="0" err="1"/>
              <a:t>gene</a:t>
            </a:r>
            <a:r>
              <a:rPr lang="ko-KR" altLang="en-US" dirty="0"/>
              <a:t> </a:t>
            </a:r>
            <a:r>
              <a:rPr lang="ko-KR" altLang="en-US" dirty="0" err="1"/>
              <a:t>in</a:t>
            </a:r>
            <a:r>
              <a:rPr lang="ko-KR" altLang="en-US" dirty="0"/>
              <a:t> </a:t>
            </a:r>
            <a:r>
              <a:rPr lang="ko-KR" altLang="en-US" dirty="0" err="1"/>
              <a:t>test_model.genes</a:t>
            </a:r>
            <a:r>
              <a:rPr lang="ko-KR" altLang="en-US" dirty="0"/>
              <a:t>:</a:t>
            </a:r>
          </a:p>
          <a:p>
            <a:r>
              <a:rPr lang="ko-KR" altLang="en-US" dirty="0"/>
              <a:t>        </a:t>
            </a:r>
            <a:r>
              <a:rPr lang="ko-KR" altLang="en-US" dirty="0" err="1"/>
              <a:t>if</a:t>
            </a:r>
            <a:r>
              <a:rPr lang="ko-KR" altLang="en-US" dirty="0"/>
              <a:t> gene.name == </a:t>
            </a:r>
            <a:r>
              <a:rPr lang="ko-KR" altLang="en-US" dirty="0" err="1"/>
              <a:t>ko_gene</a:t>
            </a:r>
            <a:r>
              <a:rPr lang="ko-KR" altLang="en-US" dirty="0"/>
              <a:t>:</a:t>
            </a:r>
          </a:p>
          <a:p>
            <a:r>
              <a:rPr lang="ko-KR" altLang="en-US" dirty="0"/>
              <a:t>            </a:t>
            </a:r>
            <a:r>
              <a:rPr lang="ko-KR" altLang="en-US" dirty="0" err="1"/>
              <a:t>gene_ids</a:t>
            </a:r>
            <a:r>
              <a:rPr lang="ko-KR" altLang="en-US" dirty="0"/>
              <a:t>[</a:t>
            </a:r>
            <a:r>
              <a:rPr lang="ko-KR" altLang="en-US" dirty="0" err="1"/>
              <a:t>ko_gene</a:t>
            </a:r>
            <a:r>
              <a:rPr lang="ko-KR" altLang="en-US" dirty="0"/>
              <a:t>] = gene.id</a:t>
            </a:r>
          </a:p>
        </p:txBody>
      </p:sp>
    </p:spTree>
    <p:extLst>
      <p:ext uri="{BB962C8B-B14F-4D97-AF65-F5344CB8AC3E}">
        <p14:creationId xmlns:p14="http://schemas.microsoft.com/office/powerpoint/2010/main" val="1331629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47D90E54-F0B6-418A-BB56-6D23D350FD41}"/>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8FC24A5-5A9B-48C7-8CB5-35F9DB9975AC}"/>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F7689D-83E2-4A6C-9C2B-95F2CB9E4E2A}"/>
              </a:ext>
            </a:extLst>
          </p:cNvPr>
          <p:cNvSpPr txBox="1"/>
          <p:nvPr/>
        </p:nvSpPr>
        <p:spPr>
          <a:xfrm>
            <a:off x="157941" y="467178"/>
            <a:ext cx="2388539"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Study3- </a:t>
            </a:r>
            <a:r>
              <a:rPr lang="en-US" altLang="ko-KR" dirty="0" err="1">
                <a:latin typeface="Calibri" panose="020F0502020204030204" pitchFamily="34" charset="0"/>
                <a:ea typeface="Calibri" panose="020F0502020204030204" pitchFamily="34" charset="0"/>
                <a:cs typeface="Calibri" panose="020F0502020204030204" pitchFamily="34" charset="0"/>
              </a:rPr>
              <a:t>Ecoli</a:t>
            </a:r>
            <a:r>
              <a:rPr lang="en-US" altLang="ko-KR" dirty="0">
                <a:latin typeface="Calibri" panose="020F0502020204030204" pitchFamily="34" charset="0"/>
                <a:ea typeface="Calibri" panose="020F0502020204030204" pitchFamily="34" charset="0"/>
                <a:cs typeface="Calibri" panose="020F0502020204030204" pitchFamily="34" charset="0"/>
              </a:rPr>
              <a:t> GEM</a:t>
            </a:r>
            <a:endParaRPr lang="ko-KR" alt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427B1A2-F728-604B-5973-5B90004C7839}"/>
              </a:ext>
            </a:extLst>
          </p:cNvPr>
          <p:cNvSpPr txBox="1"/>
          <p:nvPr/>
        </p:nvSpPr>
        <p:spPr>
          <a:xfrm>
            <a:off x="4868562" y="793633"/>
            <a:ext cx="7165497" cy="1200329"/>
          </a:xfrm>
          <a:prstGeom prst="rect">
            <a:avLst/>
          </a:prstGeom>
          <a:noFill/>
        </p:spPr>
        <p:txBody>
          <a:bodyPr wrap="square">
            <a:spAutoFit/>
          </a:bodyPr>
          <a:lstStyle/>
          <a:p>
            <a:r>
              <a:rPr lang="en-US" altLang="ko-KR" dirty="0" err="1"/>
              <a:t>ic</a:t>
            </a:r>
            <a:r>
              <a:rPr lang="en-US" altLang="ko-KR" dirty="0"/>
              <a:t> = {</a:t>
            </a:r>
            <a:r>
              <a:rPr lang="en-US" altLang="ko-KR" dirty="0" err="1"/>
              <a:t>key.lstrip</a:t>
            </a:r>
            <a:r>
              <a:rPr lang="en-US" altLang="ko-KR" dirty="0"/>
              <a:t>("EX_"): 3 for key, </a:t>
            </a:r>
            <a:r>
              <a:rPr lang="en-US" altLang="ko-KR" dirty="0" err="1"/>
              <a:t>val</a:t>
            </a:r>
            <a:r>
              <a:rPr lang="en-US" altLang="ko-KR" dirty="0"/>
              <a:t> in </a:t>
            </a:r>
            <a:r>
              <a:rPr lang="en-US" altLang="ko-KR" dirty="0" err="1"/>
              <a:t>model_base.medium.items</a:t>
            </a:r>
            <a:r>
              <a:rPr lang="en-US" altLang="ko-KR" dirty="0"/>
              <a:t>()}</a:t>
            </a:r>
          </a:p>
          <a:p>
            <a:r>
              <a:rPr lang="en-US" altLang="ko-KR" dirty="0" err="1"/>
              <a:t>ic</a:t>
            </a:r>
            <a:r>
              <a:rPr lang="en-US" altLang="ko-KR" dirty="0"/>
              <a:t>['</a:t>
            </a:r>
            <a:r>
              <a:rPr lang="en-US" altLang="ko-KR" dirty="0" err="1"/>
              <a:t>glc</a:t>
            </a:r>
            <a:r>
              <a:rPr lang="en-US" altLang="ko-KR" dirty="0"/>
              <a:t>__</a:t>
            </a:r>
            <a:r>
              <a:rPr lang="en-US" altLang="ko-KR" dirty="0" err="1"/>
              <a:t>D_e</a:t>
            </a:r>
            <a:r>
              <a:rPr lang="en-US" altLang="ko-KR" dirty="0"/>
              <a:t>'] = 500</a:t>
            </a:r>
          </a:p>
          <a:p>
            <a:r>
              <a:rPr lang="en-US" altLang="ko-KR" dirty="0" err="1"/>
              <a:t>ic</a:t>
            </a:r>
            <a:r>
              <a:rPr lang="en-US" altLang="ko-KR" dirty="0"/>
              <a:t>['agent1'] = 0.1</a:t>
            </a:r>
          </a:p>
          <a:p>
            <a:r>
              <a:rPr lang="en-US" altLang="ko-KR" dirty="0" err="1"/>
              <a:t>ic</a:t>
            </a:r>
            <a:r>
              <a:rPr lang="en-US" altLang="ko-KR" dirty="0"/>
              <a:t>['agent2'] = 0.1</a:t>
            </a:r>
          </a:p>
        </p:txBody>
      </p:sp>
      <p:sp>
        <p:nvSpPr>
          <p:cNvPr id="2" name="TextBox 1">
            <a:extLst>
              <a:ext uri="{FF2B5EF4-FFF2-40B4-BE49-F238E27FC236}">
                <a16:creationId xmlns:a16="http://schemas.microsoft.com/office/drawing/2014/main" id="{B0697899-AC76-24E1-8A28-5C1B474CD4EE}"/>
              </a:ext>
            </a:extLst>
          </p:cNvPr>
          <p:cNvSpPr txBox="1"/>
          <p:nvPr/>
        </p:nvSpPr>
        <p:spPr>
          <a:xfrm>
            <a:off x="4868562" y="2283600"/>
            <a:ext cx="7165497" cy="4247317"/>
          </a:xfrm>
          <a:prstGeom prst="rect">
            <a:avLst/>
          </a:prstGeom>
          <a:noFill/>
        </p:spPr>
        <p:txBody>
          <a:bodyPr wrap="square">
            <a:spAutoFit/>
          </a:bodyPr>
          <a:lstStyle/>
          <a:p>
            <a:r>
              <a:rPr lang="en-US" altLang="ko-KR" dirty="0"/>
              <a:t>for ko in [("</a:t>
            </a:r>
            <a:r>
              <a:rPr lang="en-US" altLang="ko-KR" dirty="0" err="1"/>
              <a:t>tyrA</a:t>
            </a:r>
            <a:r>
              <a:rPr lang="en-US" altLang="ko-KR" dirty="0"/>
              <a:t>", "</a:t>
            </a:r>
            <a:r>
              <a:rPr lang="en-US" altLang="ko-KR" dirty="0" err="1"/>
              <a:t>pheA</a:t>
            </a:r>
            <a:r>
              <a:rPr lang="en-US" altLang="ko-KR" dirty="0"/>
              <a:t>")]:</a:t>
            </a:r>
          </a:p>
          <a:p>
            <a:r>
              <a:rPr lang="en-US" altLang="ko-KR" dirty="0"/>
              <a:t>    model1 = </a:t>
            </a:r>
            <a:r>
              <a:rPr lang="en-US" altLang="ko-KR" dirty="0" err="1"/>
              <a:t>model_base.copy</a:t>
            </a:r>
            <a:r>
              <a:rPr lang="en-US" altLang="ko-KR" dirty="0"/>
              <a:t>()</a:t>
            </a:r>
          </a:p>
          <a:p>
            <a:r>
              <a:rPr lang="en-US" altLang="ko-KR" dirty="0"/>
              <a:t>    model2 = </a:t>
            </a:r>
            <a:r>
              <a:rPr lang="en-US" altLang="ko-KR" dirty="0" err="1"/>
              <a:t>model_base.copy</a:t>
            </a:r>
            <a:r>
              <a:rPr lang="en-US" altLang="ko-KR" dirty="0"/>
              <a:t>()</a:t>
            </a:r>
          </a:p>
          <a:p>
            <a:r>
              <a:rPr lang="en-US" altLang="ko-KR" dirty="0"/>
              <a:t>    model1.remove_reactions([model1.reactions.get_by_id('PPND')])</a:t>
            </a:r>
          </a:p>
          <a:p>
            <a:r>
              <a:rPr lang="en-US" altLang="ko-KR" dirty="0"/>
              <a:t>    model2.remove_reactions([model2.reactions.get_by_id('PPNDH')])</a:t>
            </a:r>
          </a:p>
          <a:p>
            <a:r>
              <a:rPr lang="en-US" altLang="ko-KR" dirty="0"/>
              <a:t>    # Additional configurations</a:t>
            </a:r>
          </a:p>
          <a:p>
            <a:r>
              <a:rPr lang="en-US" altLang="ko-KR" dirty="0"/>
              <a:t>    if model1.optimize().</a:t>
            </a:r>
            <a:r>
              <a:rPr lang="en-US" altLang="ko-KR" dirty="0" err="1"/>
              <a:t>objective_value</a:t>
            </a:r>
            <a:r>
              <a:rPr lang="en-US" altLang="ko-KR" dirty="0"/>
              <a:t> != 0 or model2.optimize().</a:t>
            </a:r>
            <a:r>
              <a:rPr lang="en-US" altLang="ko-KR" dirty="0" err="1"/>
              <a:t>objective_value</a:t>
            </a:r>
            <a:r>
              <a:rPr lang="en-US" altLang="ko-KR" dirty="0"/>
              <a:t> != 0:</a:t>
            </a:r>
          </a:p>
          <a:p>
            <a:r>
              <a:rPr lang="en-US" altLang="ko-KR" dirty="0"/>
              <a:t>        </a:t>
            </a:r>
            <a:r>
              <a:rPr lang="en-US" altLang="ko-KR" dirty="0" err="1"/>
              <a:t>rich.print</a:t>
            </a:r>
            <a:r>
              <a:rPr lang="en-US" altLang="ko-KR" dirty="0"/>
              <a:t>(f"[yellow]Skipping {ko} because at least one organism can grow without </a:t>
            </a:r>
            <a:r>
              <a:rPr lang="en-US" altLang="ko-KR" dirty="0" err="1"/>
              <a:t>auxotrophy</a:t>
            </a:r>
            <a:r>
              <a:rPr lang="en-US" altLang="ko-KR" dirty="0"/>
              <a:t>")</a:t>
            </a:r>
          </a:p>
          <a:p>
            <a:r>
              <a:rPr lang="en-US" altLang="ko-KR" dirty="0"/>
              <a:t>        continue</a:t>
            </a:r>
          </a:p>
          <a:p>
            <a:r>
              <a:rPr lang="en-US" altLang="ko-KR" dirty="0"/>
              <a:t>    else:</a:t>
            </a:r>
          </a:p>
          <a:p>
            <a:r>
              <a:rPr lang="en-US" altLang="ko-KR" dirty="0"/>
              <a:t>        </a:t>
            </a:r>
            <a:r>
              <a:rPr lang="en-US" altLang="ko-KR" dirty="0" err="1"/>
              <a:t>rich.print</a:t>
            </a:r>
            <a:r>
              <a:rPr lang="en-US" altLang="ko-KR" dirty="0"/>
              <a:t>(f"[green]Non of the KOs can grow without </a:t>
            </a:r>
            <a:r>
              <a:rPr lang="en-US" altLang="ko-KR" dirty="0" err="1"/>
              <a:t>auxotrophy</a:t>
            </a:r>
            <a:r>
              <a:rPr lang="en-US" altLang="ko-KR" dirty="0"/>
              <a:t>: Running {ko}")</a:t>
            </a:r>
          </a:p>
          <a:p>
            <a:endParaRPr lang="ko-KR" altLang="en-US" dirty="0"/>
          </a:p>
        </p:txBody>
      </p:sp>
      <p:pic>
        <p:nvPicPr>
          <p:cNvPr id="3" name="그림 2">
            <a:extLst>
              <a:ext uri="{FF2B5EF4-FFF2-40B4-BE49-F238E27FC236}">
                <a16:creationId xmlns:a16="http://schemas.microsoft.com/office/drawing/2014/main" id="{32656DF3-2CDD-F38A-2ADE-D8166DD8FFDD}"/>
              </a:ext>
            </a:extLst>
          </p:cNvPr>
          <p:cNvPicPr>
            <a:picLocks noChangeAspect="1"/>
          </p:cNvPicPr>
          <p:nvPr/>
        </p:nvPicPr>
        <p:blipFill rotWithShape="1">
          <a:blip r:embed="rId3"/>
          <a:srcRect l="1953"/>
          <a:stretch/>
        </p:blipFill>
        <p:spPr>
          <a:xfrm>
            <a:off x="157941" y="904676"/>
            <a:ext cx="4095099" cy="3166943"/>
          </a:xfrm>
          <a:prstGeom prst="rect">
            <a:avLst/>
          </a:prstGeom>
        </p:spPr>
      </p:pic>
    </p:spTree>
    <p:extLst>
      <p:ext uri="{BB962C8B-B14F-4D97-AF65-F5344CB8AC3E}">
        <p14:creationId xmlns:p14="http://schemas.microsoft.com/office/powerpoint/2010/main" val="155294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47D90E54-F0B6-418A-BB56-6D23D350FD41}"/>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8FC24A5-5A9B-48C7-8CB5-35F9DB9975AC}"/>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F7689D-83E2-4A6C-9C2B-95F2CB9E4E2A}"/>
              </a:ext>
            </a:extLst>
          </p:cNvPr>
          <p:cNvSpPr txBox="1"/>
          <p:nvPr/>
        </p:nvSpPr>
        <p:spPr>
          <a:xfrm>
            <a:off x="157941" y="467178"/>
            <a:ext cx="2388539"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Study3- </a:t>
            </a:r>
            <a:r>
              <a:rPr lang="en-US" altLang="ko-KR" dirty="0" err="1">
                <a:latin typeface="Calibri" panose="020F0502020204030204" pitchFamily="34" charset="0"/>
                <a:ea typeface="Calibri" panose="020F0502020204030204" pitchFamily="34" charset="0"/>
                <a:cs typeface="Calibri" panose="020F0502020204030204" pitchFamily="34" charset="0"/>
              </a:rPr>
              <a:t>Ecoli</a:t>
            </a:r>
            <a:r>
              <a:rPr lang="en-US" altLang="ko-KR" dirty="0">
                <a:latin typeface="Calibri" panose="020F0502020204030204" pitchFamily="34" charset="0"/>
                <a:ea typeface="Calibri" panose="020F0502020204030204" pitchFamily="34" charset="0"/>
                <a:cs typeface="Calibri" panose="020F0502020204030204" pitchFamily="34" charset="0"/>
              </a:rPr>
              <a:t> GEM</a:t>
            </a:r>
            <a:endParaRPr lang="ko-KR" altLang="en-US" dirty="0">
              <a:latin typeface="Calibri" panose="020F0502020204030204" pitchFamily="34" charset="0"/>
              <a:cs typeface="Calibri" panose="020F0502020204030204" pitchFamily="34" charset="0"/>
            </a:endParaRPr>
          </a:p>
        </p:txBody>
      </p:sp>
      <p:pic>
        <p:nvPicPr>
          <p:cNvPr id="5" name="그림 4">
            <a:extLst>
              <a:ext uri="{FF2B5EF4-FFF2-40B4-BE49-F238E27FC236}">
                <a16:creationId xmlns:a16="http://schemas.microsoft.com/office/drawing/2014/main" id="{9EFAFA48-CE81-202E-9D4A-65C4AE745261}"/>
              </a:ext>
            </a:extLst>
          </p:cNvPr>
          <p:cNvPicPr>
            <a:picLocks noChangeAspect="1"/>
          </p:cNvPicPr>
          <p:nvPr/>
        </p:nvPicPr>
        <p:blipFill>
          <a:blip r:embed="rId3"/>
          <a:stretch>
            <a:fillRect/>
          </a:stretch>
        </p:blipFill>
        <p:spPr>
          <a:xfrm>
            <a:off x="334866" y="1034354"/>
            <a:ext cx="4176693" cy="3166943"/>
          </a:xfrm>
          <a:prstGeom prst="rect">
            <a:avLst/>
          </a:prstGeom>
        </p:spPr>
      </p:pic>
      <p:sp>
        <p:nvSpPr>
          <p:cNvPr id="16" name="TextBox 15">
            <a:extLst>
              <a:ext uri="{FF2B5EF4-FFF2-40B4-BE49-F238E27FC236}">
                <a16:creationId xmlns:a16="http://schemas.microsoft.com/office/drawing/2014/main" id="{E427B1A2-F728-604B-5973-5B90004C7839}"/>
              </a:ext>
            </a:extLst>
          </p:cNvPr>
          <p:cNvSpPr txBox="1"/>
          <p:nvPr/>
        </p:nvSpPr>
        <p:spPr>
          <a:xfrm>
            <a:off x="4868562" y="1034354"/>
            <a:ext cx="7165497" cy="4801314"/>
          </a:xfrm>
          <a:prstGeom prst="rect">
            <a:avLst/>
          </a:prstGeom>
          <a:noFill/>
        </p:spPr>
        <p:txBody>
          <a:bodyPr wrap="square">
            <a:spAutoFit/>
          </a:bodyPr>
          <a:lstStyle/>
          <a:p>
            <a:r>
              <a:rPr lang="en-US" altLang="ko-KR" dirty="0"/>
              <a:t>agent1 = </a:t>
            </a:r>
            <a:r>
              <a:rPr lang="en-US" altLang="ko-KR" dirty="0" err="1"/>
              <a:t>tk.Agent</a:t>
            </a:r>
            <a:r>
              <a:rPr lang="en-US" altLang="ko-KR" dirty="0"/>
              <a:t>(</a:t>
            </a:r>
          </a:p>
          <a:p>
            <a:r>
              <a:rPr lang="en-US" altLang="ko-KR" dirty="0"/>
              <a:t>    "agent1",</a:t>
            </a:r>
          </a:p>
          <a:p>
            <a:r>
              <a:rPr lang="en-US" altLang="ko-KR" dirty="0"/>
              <a:t>    model=model1,</a:t>
            </a:r>
          </a:p>
          <a:p>
            <a:r>
              <a:rPr lang="en-US" altLang="ko-KR" dirty="0"/>
              <a:t>    </a:t>
            </a:r>
            <a:r>
              <a:rPr lang="en-US" altLang="ko-KR" dirty="0" err="1"/>
              <a:t>actor_network</a:t>
            </a:r>
            <a:r>
              <a:rPr lang="en-US" altLang="ko-KR" dirty="0"/>
              <a:t>=</a:t>
            </a:r>
            <a:r>
              <a:rPr lang="en-US" altLang="ko-KR" dirty="0" err="1"/>
              <a:t>tk.NN</a:t>
            </a:r>
            <a:r>
              <a:rPr lang="en-US" altLang="ko-KR" dirty="0"/>
              <a:t>,</a:t>
            </a:r>
          </a:p>
          <a:p>
            <a:r>
              <a:rPr lang="en-US" altLang="ko-KR" dirty="0"/>
              <a:t>    </a:t>
            </a:r>
            <a:r>
              <a:rPr lang="en-US" altLang="ko-KR" dirty="0" err="1"/>
              <a:t>critic_network</a:t>
            </a:r>
            <a:r>
              <a:rPr lang="en-US" altLang="ko-KR" dirty="0"/>
              <a:t>=</a:t>
            </a:r>
            <a:r>
              <a:rPr lang="en-US" altLang="ko-KR" dirty="0" err="1"/>
              <a:t>tk.NN</a:t>
            </a:r>
            <a:r>
              <a:rPr lang="en-US" altLang="ko-KR" dirty="0"/>
              <a:t>,</a:t>
            </a:r>
          </a:p>
          <a:p>
            <a:r>
              <a:rPr lang="en-US" altLang="ko-KR" dirty="0"/>
              <a:t>    clip=0.1,</a:t>
            </a:r>
          </a:p>
          <a:p>
            <a:r>
              <a:rPr lang="en-US" altLang="ko-KR" dirty="0"/>
              <a:t>    </a:t>
            </a:r>
            <a:r>
              <a:rPr lang="en-US" altLang="ko-KR" dirty="0" err="1"/>
              <a:t>lr_actor</a:t>
            </a:r>
            <a:r>
              <a:rPr lang="en-US" altLang="ko-KR" dirty="0"/>
              <a:t>=0.0001,</a:t>
            </a:r>
          </a:p>
          <a:p>
            <a:r>
              <a:rPr lang="en-US" altLang="ko-KR" dirty="0"/>
              <a:t>    </a:t>
            </a:r>
            <a:r>
              <a:rPr lang="en-US" altLang="ko-KR" dirty="0" err="1"/>
              <a:t>lr_critic</a:t>
            </a:r>
            <a:r>
              <a:rPr lang="en-US" altLang="ko-KR" dirty="0"/>
              <a:t>=0.001,</a:t>
            </a:r>
          </a:p>
          <a:p>
            <a:r>
              <a:rPr lang="en-US" altLang="ko-KR" dirty="0"/>
              <a:t>    </a:t>
            </a:r>
            <a:r>
              <a:rPr lang="en-US" altLang="ko-KR" dirty="0" err="1"/>
              <a:t>actor_var</a:t>
            </a:r>
            <a:r>
              <a:rPr lang="en-US" altLang="ko-KR" dirty="0"/>
              <a:t>=0.05,</a:t>
            </a:r>
          </a:p>
          <a:p>
            <a:r>
              <a:rPr lang="en-US" altLang="ko-KR" dirty="0"/>
              <a:t>    </a:t>
            </a:r>
            <a:r>
              <a:rPr lang="en-US" altLang="ko-KR" dirty="0" err="1"/>
              <a:t>grad_updates</a:t>
            </a:r>
            <a:r>
              <a:rPr lang="en-US" altLang="ko-KR" dirty="0"/>
              <a:t>=10,</a:t>
            </a:r>
          </a:p>
          <a:p>
            <a:r>
              <a:rPr lang="en-US" altLang="ko-KR" dirty="0"/>
              <a:t>    </a:t>
            </a:r>
            <a:r>
              <a:rPr lang="en-US" altLang="ko-KR" dirty="0" err="1"/>
              <a:t>optimizer_actor</a:t>
            </a:r>
            <a:r>
              <a:rPr lang="en-US" altLang="ko-KR" dirty="0"/>
              <a:t>=</a:t>
            </a:r>
            <a:r>
              <a:rPr lang="en-US" altLang="ko-KR" dirty="0" err="1"/>
              <a:t>torch.optim.Adam</a:t>
            </a:r>
            <a:r>
              <a:rPr lang="en-US" altLang="ko-KR" dirty="0"/>
              <a:t>,</a:t>
            </a:r>
          </a:p>
          <a:p>
            <a:r>
              <a:rPr lang="en-US" altLang="ko-KR" dirty="0"/>
              <a:t>    </a:t>
            </a:r>
            <a:r>
              <a:rPr lang="en-US" altLang="ko-KR" dirty="0" err="1"/>
              <a:t>optimizer_critic</a:t>
            </a:r>
            <a:r>
              <a:rPr lang="en-US" altLang="ko-KR" dirty="0"/>
              <a:t>=</a:t>
            </a:r>
            <a:r>
              <a:rPr lang="en-US" altLang="ko-KR" dirty="0" err="1"/>
              <a:t>torch.optim.Adam</a:t>
            </a:r>
            <a:r>
              <a:rPr lang="en-US" altLang="ko-KR" dirty="0"/>
              <a:t>,</a:t>
            </a:r>
          </a:p>
          <a:p>
            <a:r>
              <a:rPr lang="en-US" altLang="ko-KR" dirty="0"/>
              <a:t>    observables=["agent1", "agent2", "</a:t>
            </a:r>
            <a:r>
              <a:rPr lang="en-US" altLang="ko-KR" dirty="0" err="1"/>
              <a:t>glc</a:t>
            </a:r>
            <a:r>
              <a:rPr lang="en-US" altLang="ko-KR" dirty="0"/>
              <a:t>__</a:t>
            </a:r>
            <a:r>
              <a:rPr lang="en-US" altLang="ko-KR" dirty="0" err="1"/>
              <a:t>D_e</a:t>
            </a:r>
            <a:r>
              <a:rPr lang="en-US" altLang="ko-KR" dirty="0"/>
              <a:t>", *[</a:t>
            </a:r>
            <a:r>
              <a:rPr lang="en-US" altLang="ko-KR" dirty="0" err="1"/>
              <a:t>i.replace</a:t>
            </a:r>
            <a:r>
              <a:rPr lang="en-US" altLang="ko-KR" dirty="0"/>
              <a:t>("EX_", "") for </a:t>
            </a:r>
            <a:r>
              <a:rPr lang="en-US" altLang="ko-KR" dirty="0" err="1"/>
              <a:t>i</a:t>
            </a:r>
            <a:r>
              <a:rPr lang="en-US" altLang="ko-KR" dirty="0"/>
              <a:t> in </a:t>
            </a:r>
            <a:r>
              <a:rPr lang="en-US" altLang="ko-KR" dirty="0" err="1"/>
              <a:t>exchange_reactions.values</a:t>
            </a:r>
            <a:r>
              <a:rPr lang="en-US" altLang="ko-KR" dirty="0"/>
              <a:t>()]],</a:t>
            </a:r>
          </a:p>
          <a:p>
            <a:r>
              <a:rPr lang="en-US" altLang="ko-KR" dirty="0"/>
              <a:t>    actions=[</a:t>
            </a:r>
            <a:r>
              <a:rPr lang="en-US" altLang="ko-KR" dirty="0" err="1"/>
              <a:t>i</a:t>
            </a:r>
            <a:r>
              <a:rPr lang="en-US" altLang="ko-KR" dirty="0"/>
              <a:t> for </a:t>
            </a:r>
            <a:r>
              <a:rPr lang="en-US" altLang="ko-KR" dirty="0" err="1"/>
              <a:t>i</a:t>
            </a:r>
            <a:r>
              <a:rPr lang="en-US" altLang="ko-KR" dirty="0"/>
              <a:t> in </a:t>
            </a:r>
            <a:r>
              <a:rPr lang="en-US" altLang="ko-KR" dirty="0" err="1"/>
              <a:t>exchange_reactions.values</a:t>
            </a:r>
            <a:r>
              <a:rPr lang="en-US" altLang="ko-KR" dirty="0"/>
              <a:t>()],</a:t>
            </a:r>
          </a:p>
          <a:p>
            <a:r>
              <a:rPr lang="en-US" altLang="ko-KR" dirty="0"/>
              <a:t>    gamma=1,</a:t>
            </a:r>
          </a:p>
          <a:p>
            <a:r>
              <a:rPr lang="en-US" altLang="ko-KR" dirty="0"/>
              <a:t>)</a:t>
            </a:r>
          </a:p>
        </p:txBody>
      </p:sp>
    </p:spTree>
    <p:extLst>
      <p:ext uri="{BB962C8B-B14F-4D97-AF65-F5344CB8AC3E}">
        <p14:creationId xmlns:p14="http://schemas.microsoft.com/office/powerpoint/2010/main" val="260833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47D90E54-F0B6-418A-BB56-6D23D350FD41}"/>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8FC24A5-5A9B-48C7-8CB5-35F9DB9975AC}"/>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F7689D-83E2-4A6C-9C2B-95F2CB9E4E2A}"/>
              </a:ext>
            </a:extLst>
          </p:cNvPr>
          <p:cNvSpPr txBox="1"/>
          <p:nvPr/>
        </p:nvSpPr>
        <p:spPr>
          <a:xfrm>
            <a:off x="157941" y="467178"/>
            <a:ext cx="2388539"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Study3- </a:t>
            </a:r>
            <a:r>
              <a:rPr lang="en-US" altLang="ko-KR" dirty="0" err="1">
                <a:latin typeface="Calibri" panose="020F0502020204030204" pitchFamily="34" charset="0"/>
                <a:ea typeface="Calibri" panose="020F0502020204030204" pitchFamily="34" charset="0"/>
                <a:cs typeface="Calibri" panose="020F0502020204030204" pitchFamily="34" charset="0"/>
              </a:rPr>
              <a:t>Ecoli</a:t>
            </a:r>
            <a:r>
              <a:rPr lang="en-US" altLang="ko-KR" dirty="0">
                <a:latin typeface="Calibri" panose="020F0502020204030204" pitchFamily="34" charset="0"/>
                <a:ea typeface="Calibri" panose="020F0502020204030204" pitchFamily="34" charset="0"/>
                <a:cs typeface="Calibri" panose="020F0502020204030204" pitchFamily="34" charset="0"/>
              </a:rPr>
              <a:t> GEM</a:t>
            </a:r>
            <a:endParaRPr lang="ko-KR" altLang="en-US" dirty="0">
              <a:latin typeface="Calibri" panose="020F0502020204030204" pitchFamily="34" charset="0"/>
              <a:cs typeface="Calibri" panose="020F0502020204030204" pitchFamily="34" charset="0"/>
            </a:endParaRPr>
          </a:p>
        </p:txBody>
      </p:sp>
      <p:pic>
        <p:nvPicPr>
          <p:cNvPr id="5" name="그림 4">
            <a:extLst>
              <a:ext uri="{FF2B5EF4-FFF2-40B4-BE49-F238E27FC236}">
                <a16:creationId xmlns:a16="http://schemas.microsoft.com/office/drawing/2014/main" id="{9EFAFA48-CE81-202E-9D4A-65C4AE745261}"/>
              </a:ext>
            </a:extLst>
          </p:cNvPr>
          <p:cNvPicPr>
            <a:picLocks noChangeAspect="1"/>
          </p:cNvPicPr>
          <p:nvPr/>
        </p:nvPicPr>
        <p:blipFill>
          <a:blip r:embed="rId3"/>
          <a:stretch>
            <a:fillRect/>
          </a:stretch>
        </p:blipFill>
        <p:spPr>
          <a:xfrm>
            <a:off x="334866" y="1034354"/>
            <a:ext cx="4176693" cy="3166943"/>
          </a:xfrm>
          <a:prstGeom prst="rect">
            <a:avLst/>
          </a:prstGeom>
        </p:spPr>
      </p:pic>
      <p:sp>
        <p:nvSpPr>
          <p:cNvPr id="16" name="TextBox 15">
            <a:extLst>
              <a:ext uri="{FF2B5EF4-FFF2-40B4-BE49-F238E27FC236}">
                <a16:creationId xmlns:a16="http://schemas.microsoft.com/office/drawing/2014/main" id="{E427B1A2-F728-604B-5973-5B90004C7839}"/>
              </a:ext>
            </a:extLst>
          </p:cNvPr>
          <p:cNvSpPr txBox="1"/>
          <p:nvPr/>
        </p:nvSpPr>
        <p:spPr>
          <a:xfrm>
            <a:off x="4868563" y="793633"/>
            <a:ext cx="4176694" cy="5078313"/>
          </a:xfrm>
          <a:prstGeom prst="rect">
            <a:avLst/>
          </a:prstGeom>
          <a:noFill/>
        </p:spPr>
        <p:txBody>
          <a:bodyPr wrap="square">
            <a:spAutoFit/>
          </a:bodyPr>
          <a:lstStyle/>
          <a:p>
            <a:r>
              <a:rPr lang="en-US" altLang="ko-KR" dirty="0"/>
              <a:t>constants = list(</a:t>
            </a:r>
            <a:r>
              <a:rPr lang="en-US" altLang="ko-KR" dirty="0" err="1"/>
              <a:t>ic.keys</a:t>
            </a:r>
            <a:r>
              <a:rPr lang="en-US" altLang="ko-KR" dirty="0"/>
              <a:t>())</a:t>
            </a:r>
          </a:p>
          <a:p>
            <a:r>
              <a:rPr lang="en-US" altLang="ko-KR" dirty="0" err="1"/>
              <a:t>constants.remove</a:t>
            </a:r>
            <a:r>
              <a:rPr lang="en-US" altLang="ko-KR" dirty="0"/>
              <a:t>("agent1")</a:t>
            </a:r>
          </a:p>
          <a:p>
            <a:r>
              <a:rPr lang="en-US" altLang="ko-KR" dirty="0" err="1"/>
              <a:t>constants.remove</a:t>
            </a:r>
            <a:r>
              <a:rPr lang="en-US" altLang="ko-KR" dirty="0"/>
              <a:t>("agent2")</a:t>
            </a:r>
          </a:p>
          <a:p>
            <a:r>
              <a:rPr lang="en-US" altLang="ko-KR" dirty="0" err="1"/>
              <a:t>constants.remove</a:t>
            </a:r>
            <a:r>
              <a:rPr lang="en-US" altLang="ko-KR" dirty="0"/>
              <a:t>("</a:t>
            </a:r>
            <a:r>
              <a:rPr lang="en-US" altLang="ko-KR" dirty="0" err="1"/>
              <a:t>glc</a:t>
            </a:r>
            <a:r>
              <a:rPr lang="en-US" altLang="ko-KR" dirty="0"/>
              <a:t>__</a:t>
            </a:r>
            <a:r>
              <a:rPr lang="en-US" altLang="ko-KR" dirty="0" err="1"/>
              <a:t>D_e</a:t>
            </a:r>
            <a:r>
              <a:rPr lang="en-US" altLang="ko-KR" dirty="0"/>
              <a:t>")</a:t>
            </a:r>
          </a:p>
          <a:p>
            <a:endParaRPr lang="en-US" altLang="ko-KR" dirty="0"/>
          </a:p>
          <a:p>
            <a:r>
              <a:rPr lang="en-US" altLang="ko-KR" dirty="0"/>
              <a:t>env = </a:t>
            </a:r>
            <a:r>
              <a:rPr lang="en-US" altLang="ko-KR" dirty="0" err="1"/>
              <a:t>tk.Environment</a:t>
            </a:r>
            <a:r>
              <a:rPr lang="en-US" altLang="ko-KR" dirty="0"/>
              <a:t>(</a:t>
            </a:r>
          </a:p>
          <a:p>
            <a:r>
              <a:rPr lang="en-US" altLang="ko-KR" dirty="0"/>
              <a:t>    "IJO1366-Tyr-Phe-Auxotrophs",</a:t>
            </a:r>
          </a:p>
          <a:p>
            <a:r>
              <a:rPr lang="en-US" altLang="ko-KR" dirty="0"/>
              <a:t>    agents=[agent1, agent2],</a:t>
            </a:r>
          </a:p>
          <a:p>
            <a:r>
              <a:rPr lang="en-US" altLang="ko-KR" dirty="0"/>
              <a:t>    </a:t>
            </a:r>
            <a:r>
              <a:rPr lang="en-US" altLang="ko-KR" dirty="0" err="1"/>
              <a:t>dilution_rate</a:t>
            </a:r>
            <a:r>
              <a:rPr lang="en-US" altLang="ko-KR" dirty="0"/>
              <a:t>=0,</a:t>
            </a:r>
          </a:p>
          <a:p>
            <a:r>
              <a:rPr lang="en-US" altLang="ko-KR" dirty="0"/>
              <a:t>    </a:t>
            </a:r>
            <a:r>
              <a:rPr lang="en-US" altLang="ko-KR" dirty="0" err="1"/>
              <a:t>extracellular_reactions</a:t>
            </a:r>
            <a:r>
              <a:rPr lang="en-US" altLang="ko-KR" dirty="0"/>
              <a:t>=[],</a:t>
            </a:r>
          </a:p>
          <a:p>
            <a:r>
              <a:rPr lang="en-US" altLang="ko-KR" dirty="0"/>
              <a:t>    </a:t>
            </a:r>
            <a:r>
              <a:rPr lang="en-US" altLang="ko-KR" dirty="0" err="1"/>
              <a:t>initial_condition</a:t>
            </a:r>
            <a:r>
              <a:rPr lang="en-US" altLang="ko-KR" dirty="0"/>
              <a:t>=</a:t>
            </a:r>
            <a:r>
              <a:rPr lang="en-US" altLang="ko-KR" dirty="0" err="1"/>
              <a:t>ic</a:t>
            </a:r>
            <a:r>
              <a:rPr lang="en-US" altLang="ko-KR" dirty="0"/>
              <a:t>,</a:t>
            </a:r>
          </a:p>
          <a:p>
            <a:r>
              <a:rPr lang="en-US" altLang="ko-KR" dirty="0"/>
              <a:t>    </a:t>
            </a:r>
            <a:r>
              <a:rPr lang="en-US" altLang="ko-KR" dirty="0" err="1"/>
              <a:t>inlet_conditions</a:t>
            </a:r>
            <a:r>
              <a:rPr lang="en-US" altLang="ko-KR" dirty="0"/>
              <a:t>={},</a:t>
            </a:r>
          </a:p>
          <a:p>
            <a:r>
              <a:rPr lang="en-US" altLang="ko-KR" dirty="0"/>
              <a:t>    dt=0.2,</a:t>
            </a:r>
          </a:p>
          <a:p>
            <a:r>
              <a:rPr lang="en-US" altLang="ko-KR" dirty="0"/>
              <a:t>    </a:t>
            </a:r>
            <a:r>
              <a:rPr lang="en-US" altLang="ko-KR" dirty="0" err="1"/>
              <a:t>episode_length</a:t>
            </a:r>
            <a:r>
              <a:rPr lang="en-US" altLang="ko-KR" dirty="0"/>
              <a:t>=250,</a:t>
            </a:r>
          </a:p>
          <a:p>
            <a:r>
              <a:rPr lang="en-US" altLang="ko-KR" dirty="0"/>
              <a:t>    </a:t>
            </a:r>
            <a:r>
              <a:rPr lang="en-US" altLang="ko-KR" dirty="0" err="1"/>
              <a:t>number_of_batches</a:t>
            </a:r>
            <a:r>
              <a:rPr lang="en-US" altLang="ko-KR" dirty="0"/>
              <a:t>=20,</a:t>
            </a:r>
          </a:p>
          <a:p>
            <a:r>
              <a:rPr lang="en-US" altLang="ko-KR" dirty="0"/>
              <a:t>    </a:t>
            </a:r>
            <a:r>
              <a:rPr lang="en-US" altLang="ko-KR" dirty="0" err="1"/>
              <a:t>episodes_per_batch</a:t>
            </a:r>
            <a:r>
              <a:rPr lang="en-US" altLang="ko-KR" dirty="0"/>
              <a:t>=4,</a:t>
            </a:r>
          </a:p>
          <a:p>
            <a:r>
              <a:rPr lang="en-US" altLang="ko-KR" dirty="0"/>
              <a:t>    constant=constants,</a:t>
            </a:r>
          </a:p>
          <a:p>
            <a:r>
              <a:rPr lang="en-US" altLang="ko-KR" dirty="0"/>
              <a:t>)</a:t>
            </a:r>
          </a:p>
        </p:txBody>
      </p:sp>
    </p:spTree>
    <p:extLst>
      <p:ext uri="{BB962C8B-B14F-4D97-AF65-F5344CB8AC3E}">
        <p14:creationId xmlns:p14="http://schemas.microsoft.com/office/powerpoint/2010/main" val="366936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a:extLst>
              <a:ext uri="{FF2B5EF4-FFF2-40B4-BE49-F238E27FC236}">
                <a16:creationId xmlns:a16="http://schemas.microsoft.com/office/drawing/2014/main" id="{47D90E54-F0B6-418A-BB56-6D23D350FD41}"/>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8FC24A5-5A9B-48C7-8CB5-35F9DB9975AC}"/>
              </a:ext>
            </a:extLst>
          </p:cNvPr>
          <p:cNvSpPr txBox="1"/>
          <p:nvPr/>
        </p:nvSpPr>
        <p:spPr>
          <a:xfrm>
            <a:off x="0" y="13175"/>
            <a:ext cx="1018227"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Results</a:t>
            </a:r>
            <a:endParaRPr lang="ko-KR" alt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F7689D-83E2-4A6C-9C2B-95F2CB9E4E2A}"/>
              </a:ext>
            </a:extLst>
          </p:cNvPr>
          <p:cNvSpPr txBox="1"/>
          <p:nvPr/>
        </p:nvSpPr>
        <p:spPr>
          <a:xfrm>
            <a:off x="157941" y="467178"/>
            <a:ext cx="2388539" cy="369332"/>
          </a:xfrm>
          <a:prstGeom prst="rect">
            <a:avLst/>
          </a:prstGeom>
          <a:noFill/>
        </p:spPr>
        <p:txBody>
          <a:bodyPr wrap="none" rtlCol="0">
            <a:spAutoFit/>
          </a:bodyPr>
          <a:lstStyle/>
          <a:p>
            <a:r>
              <a:rPr lang="en-US" altLang="ko-KR" dirty="0">
                <a:latin typeface="Calibri" panose="020F0502020204030204" pitchFamily="34" charset="0"/>
                <a:ea typeface="Calibri" panose="020F0502020204030204" pitchFamily="34" charset="0"/>
                <a:cs typeface="Calibri" panose="020F0502020204030204" pitchFamily="34" charset="0"/>
              </a:rPr>
              <a:t>Case Study3- </a:t>
            </a:r>
            <a:r>
              <a:rPr lang="en-US" altLang="ko-KR" dirty="0" err="1">
                <a:latin typeface="Calibri" panose="020F0502020204030204" pitchFamily="34" charset="0"/>
                <a:ea typeface="Calibri" panose="020F0502020204030204" pitchFamily="34" charset="0"/>
                <a:cs typeface="Calibri" panose="020F0502020204030204" pitchFamily="34" charset="0"/>
              </a:rPr>
              <a:t>Ecoli</a:t>
            </a:r>
            <a:r>
              <a:rPr lang="en-US" altLang="ko-KR" dirty="0">
                <a:latin typeface="Calibri" panose="020F0502020204030204" pitchFamily="34" charset="0"/>
                <a:ea typeface="Calibri" panose="020F0502020204030204" pitchFamily="34" charset="0"/>
                <a:cs typeface="Calibri" panose="020F0502020204030204" pitchFamily="34" charset="0"/>
              </a:rPr>
              <a:t> GEM</a:t>
            </a:r>
            <a:endParaRPr lang="ko-KR" altLang="en-US" dirty="0">
              <a:latin typeface="Calibri" panose="020F0502020204030204" pitchFamily="34" charset="0"/>
              <a:cs typeface="Calibri" panose="020F0502020204030204" pitchFamily="34" charset="0"/>
            </a:endParaRPr>
          </a:p>
        </p:txBody>
      </p:sp>
      <p:pic>
        <p:nvPicPr>
          <p:cNvPr id="10242" name="Picture 2" descr="Training E.coli mutants in IJO1366-Tyr-Phe-Auxotrophs environment. Agent 1 is Tyrosine mutant and Agent 2 is Phenylalanine mutant. (A) Learning curve of Agent 1 and Agent 2. Agent 2 receives higher return than Agent 1 although it starts from worse policy. (B) Concentration profiles for glucose and the agents. It is also obvious from B that Agent 2, phenylalanine, achieves superior growth compared to Agent 1, tyrosine agent.">
            <a:extLst>
              <a:ext uri="{FF2B5EF4-FFF2-40B4-BE49-F238E27FC236}">
                <a16:creationId xmlns:a16="http://schemas.microsoft.com/office/drawing/2014/main" id="{8336491A-CE79-4707-8E6A-4EA2DEA7A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69" y="2027322"/>
            <a:ext cx="10616462" cy="324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87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3698A6-95A2-066E-64CF-60645132A320}"/>
              </a:ext>
            </a:extLst>
          </p:cNvPr>
          <p:cNvSpPr txBox="1"/>
          <p:nvPr/>
        </p:nvSpPr>
        <p:spPr>
          <a:xfrm>
            <a:off x="0" y="39518"/>
            <a:ext cx="6125172" cy="369332"/>
          </a:xfrm>
          <a:prstGeom prst="rect">
            <a:avLst/>
          </a:prstGeom>
          <a:noFill/>
        </p:spPr>
        <p:txBody>
          <a:bodyPr wrap="square" rtlCol="0">
            <a:spAutoFit/>
          </a:bodyPr>
          <a:lstStyle/>
          <a:p>
            <a:r>
              <a:rPr lang="en-US" altLang="ko-KR" b="1" dirty="0">
                <a:latin typeface="Arial" panose="020B0604020202020204" pitchFamily="34" charset="0"/>
                <a:cs typeface="Arial" panose="020B0604020202020204" pitchFamily="34" charset="0"/>
              </a:rPr>
              <a:t>Introduction</a:t>
            </a:r>
          </a:p>
        </p:txBody>
      </p:sp>
      <p:pic>
        <p:nvPicPr>
          <p:cNvPr id="7" name="그림 6" descr="PC 게임, 스크린샷, 액션 어드벤처 게임, 어드벤처 게임이(가) 표시된 사진&#10;&#10;자동 생성된 설명">
            <a:extLst>
              <a:ext uri="{FF2B5EF4-FFF2-40B4-BE49-F238E27FC236}">
                <a16:creationId xmlns:a16="http://schemas.microsoft.com/office/drawing/2014/main" id="{0F2DD273-B019-C7DE-EEF9-4E91768C4D53}"/>
              </a:ext>
            </a:extLst>
          </p:cNvPr>
          <p:cNvPicPr>
            <a:picLocks noChangeAspect="1"/>
          </p:cNvPicPr>
          <p:nvPr/>
        </p:nvPicPr>
        <p:blipFill rotWithShape="1">
          <a:blip r:embed="rId3">
            <a:extLst>
              <a:ext uri="{28A0092B-C50C-407E-A947-70E740481C1C}">
                <a14:useLocalDpi xmlns:a14="http://schemas.microsoft.com/office/drawing/2010/main" val="0"/>
              </a:ext>
            </a:extLst>
          </a:blip>
          <a:srcRect l="32814" r="17186"/>
          <a:stretch/>
        </p:blipFill>
        <p:spPr>
          <a:xfrm>
            <a:off x="774700" y="2032843"/>
            <a:ext cx="4546600" cy="3782913"/>
          </a:xfrm>
          <a:prstGeom prst="rect">
            <a:avLst/>
          </a:prstGeom>
        </p:spPr>
      </p:pic>
      <p:sp>
        <p:nvSpPr>
          <p:cNvPr id="8" name="TextBox 7">
            <a:extLst>
              <a:ext uri="{FF2B5EF4-FFF2-40B4-BE49-F238E27FC236}">
                <a16:creationId xmlns:a16="http://schemas.microsoft.com/office/drawing/2014/main" id="{3271D570-4686-54D6-4038-855B12559666}"/>
              </a:ext>
            </a:extLst>
          </p:cNvPr>
          <p:cNvSpPr txBox="1"/>
          <p:nvPr/>
        </p:nvSpPr>
        <p:spPr>
          <a:xfrm>
            <a:off x="1195313" y="1169244"/>
            <a:ext cx="3705373" cy="461665"/>
          </a:xfrm>
          <a:prstGeom prst="rect">
            <a:avLst/>
          </a:prstGeom>
          <a:noFill/>
        </p:spPr>
        <p:txBody>
          <a:bodyPr wrap="none" rtlCol="0">
            <a:spAutoFit/>
          </a:bodyPr>
          <a:lstStyle/>
          <a:p>
            <a:pPr algn="ctr"/>
            <a:r>
              <a:rPr lang="en-US" altLang="ko-KR" sz="2400" b="1" dirty="0">
                <a:latin typeface="Arial" panose="020B0604020202020204" pitchFamily="34" charset="0"/>
                <a:cs typeface="Arial" panose="020B0604020202020204" pitchFamily="34" charset="0"/>
              </a:rPr>
              <a:t>Reinforcement</a:t>
            </a:r>
            <a:r>
              <a:rPr lang="ko-KR" altLang="en-US" sz="2400" b="1" dirty="0">
                <a:latin typeface="Arial" panose="020B0604020202020204" pitchFamily="34" charset="0"/>
                <a:cs typeface="Arial" panose="020B0604020202020204" pitchFamily="34" charset="0"/>
              </a:rPr>
              <a:t> </a:t>
            </a:r>
            <a:r>
              <a:rPr lang="en-US" altLang="ko-KR" sz="2400" b="1" dirty="0">
                <a:latin typeface="Arial" panose="020B0604020202020204" pitchFamily="34" charset="0"/>
                <a:cs typeface="Arial" panose="020B0604020202020204" pitchFamily="34" charset="0"/>
              </a:rPr>
              <a:t>Learning</a:t>
            </a:r>
            <a:endParaRPr lang="ko-KR" altLang="en-US" sz="2400" b="1" dirty="0">
              <a:latin typeface="Arial" panose="020B0604020202020204" pitchFamily="34" charset="0"/>
              <a:cs typeface="Arial" panose="020B0604020202020204" pitchFamily="34" charset="0"/>
            </a:endParaRPr>
          </a:p>
        </p:txBody>
      </p:sp>
      <p:cxnSp>
        <p:nvCxnSpPr>
          <p:cNvPr id="10" name="직선 연결선 9">
            <a:extLst>
              <a:ext uri="{FF2B5EF4-FFF2-40B4-BE49-F238E27FC236}">
                <a16:creationId xmlns:a16="http://schemas.microsoft.com/office/drawing/2014/main" id="{F5DB413E-4AB7-9C95-09F2-1F1CF0AD1122}"/>
              </a:ext>
            </a:extLst>
          </p:cNvPr>
          <p:cNvCxnSpPr/>
          <p:nvPr/>
        </p:nvCxnSpPr>
        <p:spPr>
          <a:xfrm>
            <a:off x="0" y="469900"/>
            <a:ext cx="12192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 name="그룹 2">
            <a:extLst>
              <a:ext uri="{FF2B5EF4-FFF2-40B4-BE49-F238E27FC236}">
                <a16:creationId xmlns:a16="http://schemas.microsoft.com/office/drawing/2014/main" id="{5985EE64-CE10-6A86-47CB-6769534C8131}"/>
              </a:ext>
            </a:extLst>
          </p:cNvPr>
          <p:cNvGrpSpPr/>
          <p:nvPr/>
        </p:nvGrpSpPr>
        <p:grpSpPr>
          <a:xfrm>
            <a:off x="6870702" y="1169244"/>
            <a:ext cx="4035103" cy="4646505"/>
            <a:chOff x="6870702" y="1169244"/>
            <a:chExt cx="4035103" cy="4646505"/>
          </a:xfrm>
        </p:grpSpPr>
        <p:pic>
          <p:nvPicPr>
            <p:cNvPr id="1028" name="Picture 4">
              <a:extLst>
                <a:ext uri="{FF2B5EF4-FFF2-40B4-BE49-F238E27FC236}">
                  <a16:creationId xmlns:a16="http://schemas.microsoft.com/office/drawing/2014/main" id="{8E618B96-8774-0831-87B5-9CD5FE1B37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702" y="2032839"/>
              <a:ext cx="4035103" cy="37829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F27AE55-9702-152E-4451-744A009761C3}"/>
                </a:ext>
              </a:extLst>
            </p:cNvPr>
            <p:cNvSpPr txBox="1"/>
            <p:nvPr/>
          </p:nvSpPr>
          <p:spPr>
            <a:xfrm>
              <a:off x="7539167" y="1169244"/>
              <a:ext cx="2698176" cy="461665"/>
            </a:xfrm>
            <a:prstGeom prst="rect">
              <a:avLst/>
            </a:prstGeom>
            <a:noFill/>
          </p:spPr>
          <p:txBody>
            <a:bodyPr wrap="none" rtlCol="0">
              <a:spAutoFit/>
            </a:bodyPr>
            <a:lstStyle/>
            <a:p>
              <a:pPr algn="ctr"/>
              <a:r>
                <a:rPr lang="en-US" altLang="ko-KR" sz="2400" b="1" dirty="0">
                  <a:latin typeface="Arial" panose="020B0604020202020204" pitchFamily="34" charset="0"/>
                  <a:cs typeface="Arial" panose="020B0604020202020204" pitchFamily="34" charset="0"/>
                </a:rPr>
                <a:t>Natural Selection</a:t>
              </a:r>
              <a:endParaRPr lang="ko-KR" altLang="en-US" sz="24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5349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D11D111-8D34-4065-BD11-99008AF3E864}"/>
              </a:ext>
            </a:extLst>
          </p:cNvPr>
          <p:cNvSpPr/>
          <p:nvPr/>
        </p:nvSpPr>
        <p:spPr>
          <a:xfrm>
            <a:off x="4716593" y="868610"/>
            <a:ext cx="7242174" cy="5178405"/>
          </a:xfrm>
          <a:prstGeom prst="rect">
            <a:avLst/>
          </a:prstGeom>
        </p:spPr>
        <p:txBody>
          <a:bodyPr wrap="square">
            <a:spAutoFit/>
          </a:bodyPr>
          <a:lstStyle/>
          <a:p>
            <a:pPr algn="just" latinLnBrk="0">
              <a:lnSpc>
                <a:spcPct val="130000"/>
              </a:lnSpc>
              <a:buFont typeface="+mj-lt"/>
              <a:buAutoNum type="arabicPeriod"/>
            </a:pPr>
            <a:r>
              <a:rPr lang="ko-KR" altLang="en-US" sz="1600" b="1" dirty="0"/>
              <a:t>대규모 대사 네트워크 모델링 및 시뮬레이션 가능</a:t>
            </a:r>
            <a:endParaRPr lang="ko-KR" altLang="en-US" sz="1600" dirty="0"/>
          </a:p>
          <a:p>
            <a:pPr lvl="1" algn="just" latinLnBrk="0">
              <a:lnSpc>
                <a:spcPct val="130000"/>
              </a:lnSpc>
            </a:pPr>
            <a:r>
              <a:rPr lang="en-US" altLang="ko-KR" sz="1600" dirty="0"/>
              <a:t>SPAM-DFBA</a:t>
            </a:r>
            <a:r>
              <a:rPr lang="ko-KR" altLang="en-US" sz="1600" dirty="0"/>
              <a:t>는 게놈 스케일 대사 모델을 다룰 수 있어</a:t>
            </a:r>
            <a:r>
              <a:rPr lang="en-US" altLang="ko-KR" sz="1600" dirty="0"/>
              <a:t>, </a:t>
            </a:r>
            <a:r>
              <a:rPr lang="ko-KR" altLang="en-US" sz="1600" dirty="0"/>
              <a:t>다양한 미생물의 복잡한 대사 과정을 시뮬레이션하고 분석할 수 있습니다</a:t>
            </a:r>
            <a:r>
              <a:rPr lang="en-US" altLang="ko-KR" sz="1600" dirty="0"/>
              <a:t>. </a:t>
            </a:r>
            <a:r>
              <a:rPr lang="ko-KR" altLang="en-US" sz="1600" dirty="0"/>
              <a:t>이는 미생물의 대사 네트워크를 깊이 있게 이해하는 데 큰 도움을 줍니다</a:t>
            </a:r>
            <a:r>
              <a:rPr lang="en-US" altLang="ko-KR" sz="1600" dirty="0"/>
              <a:t>.</a:t>
            </a:r>
          </a:p>
          <a:p>
            <a:pPr algn="just" latinLnBrk="0">
              <a:lnSpc>
                <a:spcPct val="130000"/>
              </a:lnSpc>
              <a:buFont typeface="+mj-lt"/>
              <a:buAutoNum type="arabicPeriod"/>
            </a:pPr>
            <a:r>
              <a:rPr lang="ko-KR" altLang="en-US" sz="1600" b="1" dirty="0"/>
              <a:t>상호작용 시뮬레이션</a:t>
            </a:r>
            <a:endParaRPr lang="ko-KR" altLang="en-US" sz="1600" dirty="0"/>
          </a:p>
          <a:p>
            <a:pPr lvl="1" algn="just" latinLnBrk="0">
              <a:lnSpc>
                <a:spcPct val="130000"/>
              </a:lnSpc>
            </a:pPr>
            <a:r>
              <a:rPr lang="ko-KR" altLang="en-US" sz="1600" dirty="0"/>
              <a:t>다양한 미생물 간의 상호작용과 협력을 </a:t>
            </a:r>
            <a:r>
              <a:rPr lang="ko-KR" altLang="en-US" sz="1600" dirty="0" err="1"/>
              <a:t>시뮬레이션할</a:t>
            </a:r>
            <a:r>
              <a:rPr lang="ko-KR" altLang="en-US" sz="1600" dirty="0"/>
              <a:t> 수 있어</a:t>
            </a:r>
            <a:r>
              <a:rPr lang="en-US" altLang="ko-KR" sz="1600" dirty="0"/>
              <a:t>, </a:t>
            </a:r>
            <a:r>
              <a:rPr lang="ko-KR" altLang="en-US" sz="1600" dirty="0"/>
              <a:t>미생물 군집의 동적 변화를 예측하고 분석할 수 있습니다</a:t>
            </a:r>
            <a:r>
              <a:rPr lang="en-US" altLang="ko-KR" sz="1600" dirty="0"/>
              <a:t>. </a:t>
            </a:r>
            <a:r>
              <a:rPr lang="ko-KR" altLang="en-US" sz="1600" dirty="0"/>
              <a:t>이는 자연에서 미생물 군집이 어떻게 작동하는지를 이해하는 데 중요한 정보를 제공합니다</a:t>
            </a:r>
            <a:r>
              <a:rPr lang="en-US" altLang="ko-KR" sz="1600" dirty="0"/>
              <a:t>.</a:t>
            </a:r>
          </a:p>
          <a:p>
            <a:pPr algn="just" latinLnBrk="0">
              <a:lnSpc>
                <a:spcPct val="130000"/>
              </a:lnSpc>
              <a:buFont typeface="+mj-lt"/>
              <a:buAutoNum type="arabicPeriod"/>
            </a:pPr>
            <a:r>
              <a:rPr lang="ko-KR" altLang="en-US" sz="1600" b="1" dirty="0"/>
              <a:t>강화학습을 통한 최적화</a:t>
            </a:r>
            <a:endParaRPr lang="ko-KR" altLang="en-US" sz="1600" dirty="0"/>
          </a:p>
          <a:p>
            <a:pPr lvl="1" algn="just" latinLnBrk="0">
              <a:lnSpc>
                <a:spcPct val="130000"/>
              </a:lnSpc>
            </a:pPr>
            <a:r>
              <a:rPr lang="ko-KR" altLang="en-US" sz="1600" dirty="0"/>
              <a:t>강화학습 알고리즘</a:t>
            </a:r>
            <a:r>
              <a:rPr lang="en-US" altLang="ko-KR" sz="1600" dirty="0"/>
              <a:t>(PPO)</a:t>
            </a:r>
            <a:r>
              <a:rPr lang="ko-KR" altLang="en-US" sz="1600" dirty="0"/>
              <a:t>을 사용하여 미생물의 행동을 최적화할 수 있습니다</a:t>
            </a:r>
            <a:r>
              <a:rPr lang="en-US" altLang="ko-KR" sz="1600" dirty="0"/>
              <a:t>. </a:t>
            </a:r>
            <a:r>
              <a:rPr lang="ko-KR" altLang="en-US" sz="1600" dirty="0"/>
              <a:t>이는 실험 데이터 없이도 미생물의 행동을 예측하고 최적의 대사 경로를 찾는 데 큰 도움을 줍니다</a:t>
            </a:r>
            <a:r>
              <a:rPr lang="en-US" altLang="ko-KR" sz="1600" dirty="0"/>
              <a:t>.</a:t>
            </a:r>
          </a:p>
          <a:p>
            <a:pPr algn="just" latinLnBrk="0">
              <a:lnSpc>
                <a:spcPct val="130000"/>
              </a:lnSpc>
              <a:buFont typeface="+mj-lt"/>
              <a:buAutoNum type="arabicPeriod"/>
            </a:pPr>
            <a:r>
              <a:rPr lang="ko-KR" altLang="en-US" sz="1600" b="1" dirty="0"/>
              <a:t>다양한 환경 조건에서의 시뮬레이션</a:t>
            </a:r>
            <a:endParaRPr lang="ko-KR" altLang="en-US" sz="1600" dirty="0"/>
          </a:p>
          <a:p>
            <a:pPr lvl="1" algn="just" latinLnBrk="0">
              <a:lnSpc>
                <a:spcPct val="130000"/>
              </a:lnSpc>
            </a:pPr>
            <a:r>
              <a:rPr lang="ko-KR" altLang="en-US" sz="1600" dirty="0"/>
              <a:t>다양한 환경 조건에서 미생물의 성장을 </a:t>
            </a:r>
            <a:r>
              <a:rPr lang="ko-KR" altLang="en-US" sz="1600" dirty="0" err="1"/>
              <a:t>시뮬레이션할</a:t>
            </a:r>
            <a:r>
              <a:rPr lang="ko-KR" altLang="en-US" sz="1600" dirty="0"/>
              <a:t> 수 있어</a:t>
            </a:r>
            <a:r>
              <a:rPr lang="en-US" altLang="ko-KR" sz="1600" dirty="0"/>
              <a:t>, </a:t>
            </a:r>
            <a:r>
              <a:rPr lang="ko-KR" altLang="en-US" sz="1600" dirty="0"/>
              <a:t>환경 변화에 따른 미생물의 반응을 예측할 수 있습니다</a:t>
            </a:r>
            <a:r>
              <a:rPr lang="en-US" altLang="ko-KR" sz="1600" dirty="0"/>
              <a:t>. </a:t>
            </a:r>
            <a:r>
              <a:rPr lang="ko-KR" altLang="en-US" sz="1600" dirty="0"/>
              <a:t>이는 생태학적 </a:t>
            </a:r>
            <a:r>
              <a:rPr lang="ko-KR" altLang="en-US" sz="1600" dirty="0" err="1"/>
              <a:t>연구뿐만</a:t>
            </a:r>
            <a:r>
              <a:rPr lang="ko-KR" altLang="en-US" sz="1600" dirty="0"/>
              <a:t> 아니라 산업적 응용에서도 유용합니다</a:t>
            </a:r>
            <a:r>
              <a:rPr lang="en-US" altLang="ko-KR" sz="1600" dirty="0"/>
              <a:t>.</a:t>
            </a:r>
          </a:p>
        </p:txBody>
      </p:sp>
      <p:cxnSp>
        <p:nvCxnSpPr>
          <p:cNvPr id="2" name="직선 연결선 1">
            <a:extLst>
              <a:ext uri="{FF2B5EF4-FFF2-40B4-BE49-F238E27FC236}">
                <a16:creationId xmlns:a16="http://schemas.microsoft.com/office/drawing/2014/main" id="{F89FAA87-5616-CEAF-2B25-127BAEC2F90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FAF5EEB3-CAB5-B5D8-D278-395D01DF719C}"/>
              </a:ext>
            </a:extLst>
          </p:cNvPr>
          <p:cNvSpPr txBox="1"/>
          <p:nvPr/>
        </p:nvSpPr>
        <p:spPr>
          <a:xfrm>
            <a:off x="0" y="13175"/>
            <a:ext cx="1415772"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Discussion</a:t>
            </a:r>
            <a:endParaRPr lang="ko-KR" altLang="en-US"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38C35D2-F2E9-3410-8D4C-3FE6393EB046}"/>
              </a:ext>
            </a:extLst>
          </p:cNvPr>
          <p:cNvSpPr txBox="1"/>
          <p:nvPr/>
        </p:nvSpPr>
        <p:spPr>
          <a:xfrm>
            <a:off x="740843" y="865318"/>
            <a:ext cx="3113480" cy="461665"/>
          </a:xfrm>
          <a:prstGeom prst="rect">
            <a:avLst/>
          </a:prstGeom>
          <a:noFill/>
        </p:spPr>
        <p:txBody>
          <a:bodyPr wrap="none" rtlCol="0">
            <a:spAutoFit/>
          </a:bodyPr>
          <a:lstStyle/>
          <a:p>
            <a:pPr algn="ctr"/>
            <a:r>
              <a:rPr lang="en-US" altLang="ko-KR" sz="2400" b="1" dirty="0">
                <a:latin typeface="Calibri" panose="020F0502020204030204" pitchFamily="34" charset="0"/>
                <a:ea typeface="Calibri" panose="020F0502020204030204" pitchFamily="34" charset="0"/>
                <a:cs typeface="Calibri" panose="020F0502020204030204" pitchFamily="34" charset="0"/>
              </a:rPr>
              <a:t>“ SPAM-DFBA</a:t>
            </a:r>
            <a:r>
              <a:rPr lang="ko-KR" altLang="en-US" sz="2400" b="1" dirty="0">
                <a:latin typeface="Calibri" panose="020F0502020204030204" pitchFamily="34" charset="0"/>
                <a:cs typeface="Calibri" panose="020F0502020204030204" pitchFamily="34" charset="0"/>
              </a:rPr>
              <a:t>의 가치 </a:t>
            </a:r>
            <a:r>
              <a:rPr lang="en-US" altLang="ko-KR" sz="2400" b="1" dirty="0">
                <a:latin typeface="Calibri" panose="020F0502020204030204" pitchFamily="34" charset="0"/>
                <a:cs typeface="Calibri" panose="020F0502020204030204" pitchFamily="34" charset="0"/>
              </a:rPr>
              <a:t>”</a:t>
            </a:r>
            <a:endParaRPr lang="ko-KR" altLang="en-US" sz="2400" b="1" dirty="0">
              <a:latin typeface="Calibri" panose="020F0502020204030204" pitchFamily="34" charset="0"/>
              <a:cs typeface="Calibri" panose="020F0502020204030204" pitchFamily="34" charset="0"/>
            </a:endParaRPr>
          </a:p>
        </p:txBody>
      </p:sp>
      <p:pic>
        <p:nvPicPr>
          <p:cNvPr id="9" name="그림 8">
            <a:extLst>
              <a:ext uri="{FF2B5EF4-FFF2-40B4-BE49-F238E27FC236}">
                <a16:creationId xmlns:a16="http://schemas.microsoft.com/office/drawing/2014/main" id="{65C62137-6059-5D39-DA22-96E8ECF16F6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LightScreen gridSize="10"/>
                    </a14:imgEffect>
                  </a14:imgLayer>
                </a14:imgProps>
              </a:ext>
            </a:extLst>
          </a:blip>
          <a:srcRect l="21532" r="21532"/>
          <a:stretch/>
        </p:blipFill>
        <p:spPr>
          <a:xfrm>
            <a:off x="415044" y="1637623"/>
            <a:ext cx="3765070" cy="4409392"/>
          </a:xfrm>
          <a:prstGeom prst="rect">
            <a:avLst/>
          </a:prstGeom>
        </p:spPr>
      </p:pic>
    </p:spTree>
    <p:extLst>
      <p:ext uri="{BB962C8B-B14F-4D97-AF65-F5344CB8AC3E}">
        <p14:creationId xmlns:p14="http://schemas.microsoft.com/office/powerpoint/2010/main" val="2338244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D11D111-8D34-4065-BD11-99008AF3E864}"/>
              </a:ext>
            </a:extLst>
          </p:cNvPr>
          <p:cNvSpPr/>
          <p:nvPr/>
        </p:nvSpPr>
        <p:spPr>
          <a:xfrm>
            <a:off x="4716593" y="1637623"/>
            <a:ext cx="7242174" cy="4154984"/>
          </a:xfrm>
          <a:prstGeom prst="rect">
            <a:avLst/>
          </a:prstGeom>
        </p:spPr>
        <p:txBody>
          <a:bodyPr wrap="square">
            <a:spAutoFit/>
          </a:bodyPr>
          <a:lstStyle/>
          <a:p>
            <a:pPr algn="just">
              <a:buFont typeface="+mj-lt"/>
              <a:buAutoNum type="arabicPeriod"/>
            </a:pPr>
            <a:r>
              <a:rPr lang="ko-KR" altLang="en-US" sz="1600" b="1" dirty="0"/>
              <a:t>인공 미생물 군집 설계</a:t>
            </a:r>
            <a:endParaRPr lang="ko-KR" altLang="en-US" sz="1600" dirty="0"/>
          </a:p>
          <a:p>
            <a:pPr lvl="1" algn="just"/>
            <a:r>
              <a:rPr lang="en-US" altLang="ko-KR" sz="1600" dirty="0"/>
              <a:t>SPAM-DFBA</a:t>
            </a:r>
            <a:r>
              <a:rPr lang="ko-KR" altLang="en-US" sz="1600" dirty="0"/>
              <a:t>를 사용하여 특정 목적을 위한 인공 미생물 군집을 설계할 수 있습니다</a:t>
            </a:r>
            <a:r>
              <a:rPr lang="en-US" altLang="ko-KR" sz="1600" dirty="0"/>
              <a:t>. </a:t>
            </a:r>
            <a:r>
              <a:rPr lang="ko-KR" altLang="en-US" sz="1600" dirty="0"/>
              <a:t>예를 들어</a:t>
            </a:r>
            <a:r>
              <a:rPr lang="en-US" altLang="ko-KR" sz="1600" dirty="0"/>
              <a:t>, </a:t>
            </a:r>
            <a:r>
              <a:rPr lang="ko-KR" altLang="en-US" sz="1600" dirty="0"/>
              <a:t>특정 화합물을 생산하거나 오염 물질을 분해하는 미생물 군집을 최적화할 수 있습니다</a:t>
            </a:r>
            <a:r>
              <a:rPr lang="en-US" altLang="ko-KR" sz="1600" dirty="0"/>
              <a:t>.</a:t>
            </a:r>
          </a:p>
          <a:p>
            <a:pPr algn="just">
              <a:buFont typeface="+mj-lt"/>
              <a:buAutoNum type="arabicPeriod"/>
            </a:pPr>
            <a:r>
              <a:rPr lang="ko-KR" altLang="en-US" sz="1600" b="1" dirty="0"/>
              <a:t>의약품 개발</a:t>
            </a:r>
            <a:endParaRPr lang="ko-KR" altLang="en-US" sz="1600" dirty="0"/>
          </a:p>
          <a:p>
            <a:pPr lvl="1" algn="just"/>
            <a:r>
              <a:rPr lang="ko-KR" altLang="en-US" sz="1600" dirty="0"/>
              <a:t>미생물의 대사 경로를 최적화하여 새로운 의약품을 개발하는 데 사용할 수 있습니다</a:t>
            </a:r>
            <a:r>
              <a:rPr lang="en-US" altLang="ko-KR" sz="1600" dirty="0"/>
              <a:t>. </a:t>
            </a:r>
            <a:r>
              <a:rPr lang="ko-KR" altLang="en-US" sz="1600" dirty="0"/>
              <a:t>특정 대사 산물을 효율적으로 생산하는 미생물 균주를 설계하는 데 도움이 될 수 있습니다</a:t>
            </a:r>
            <a:r>
              <a:rPr lang="en-US" altLang="ko-KR" sz="1600" dirty="0"/>
              <a:t>.</a:t>
            </a:r>
          </a:p>
          <a:p>
            <a:pPr algn="just">
              <a:buFont typeface="+mj-lt"/>
              <a:buAutoNum type="arabicPeriod"/>
            </a:pPr>
            <a:r>
              <a:rPr lang="ko-KR" altLang="en-US" sz="1600" b="1" dirty="0"/>
              <a:t>환경 모니터링 및 복원</a:t>
            </a:r>
            <a:endParaRPr lang="ko-KR" altLang="en-US" sz="1600" dirty="0"/>
          </a:p>
          <a:p>
            <a:pPr lvl="1" algn="just"/>
            <a:r>
              <a:rPr lang="en-US" altLang="ko-KR" sz="1600" dirty="0"/>
              <a:t>SPAM-DFBA</a:t>
            </a:r>
            <a:r>
              <a:rPr lang="ko-KR" altLang="en-US" sz="1600" dirty="0"/>
              <a:t>를 사용하여 환경 변화에 대한 미생물 군집의 반응을 시뮬레이션하고</a:t>
            </a:r>
            <a:r>
              <a:rPr lang="en-US" altLang="ko-KR" sz="1600" dirty="0"/>
              <a:t>, </a:t>
            </a:r>
            <a:r>
              <a:rPr lang="ko-KR" altLang="en-US" sz="1600" dirty="0"/>
              <a:t>이를 기반으로 환경 복원 전략을 설계할 수 있습니다</a:t>
            </a:r>
            <a:r>
              <a:rPr lang="en-US" altLang="ko-KR" sz="1600" dirty="0"/>
              <a:t>. </a:t>
            </a:r>
            <a:r>
              <a:rPr lang="ko-KR" altLang="en-US" sz="1600" dirty="0"/>
              <a:t>오염 물질의 생물학적 분해를 최적화하는 미생물 군집을 설계할 수 있습니다</a:t>
            </a:r>
            <a:r>
              <a:rPr lang="en-US" altLang="ko-KR" sz="1600" dirty="0"/>
              <a:t>.</a:t>
            </a:r>
          </a:p>
          <a:p>
            <a:pPr algn="just">
              <a:buFont typeface="+mj-lt"/>
              <a:buAutoNum type="arabicPeriod"/>
            </a:pPr>
            <a:r>
              <a:rPr lang="ko-KR" altLang="en-US" sz="1600" b="1" dirty="0"/>
              <a:t>농업 및 식품 산업</a:t>
            </a:r>
            <a:endParaRPr lang="ko-KR" altLang="en-US" sz="1600" dirty="0"/>
          </a:p>
          <a:p>
            <a:pPr lvl="1" algn="just"/>
            <a:r>
              <a:rPr lang="ko-KR" altLang="en-US" sz="1600" dirty="0"/>
              <a:t>농업 및 식품 산업에서 미생물 군집을 최적화하여 생산성을 높이는 데 사용할 수 있습니다</a:t>
            </a:r>
            <a:r>
              <a:rPr lang="en-US" altLang="ko-KR" sz="1600" dirty="0"/>
              <a:t>. </a:t>
            </a:r>
            <a:r>
              <a:rPr lang="ko-KR" altLang="en-US" sz="1600" dirty="0"/>
              <a:t>예를 들어</a:t>
            </a:r>
            <a:r>
              <a:rPr lang="en-US" altLang="ko-KR" sz="1600" dirty="0"/>
              <a:t>, </a:t>
            </a:r>
            <a:r>
              <a:rPr lang="ko-KR" altLang="en-US" sz="1600" dirty="0"/>
              <a:t>토양의 질을 개선하거나 발효 과정을 최적화하는 데 도움이 될 수 있습니다</a:t>
            </a:r>
            <a:r>
              <a:rPr lang="en-US" altLang="ko-KR" sz="1600" dirty="0"/>
              <a:t>.</a:t>
            </a:r>
          </a:p>
        </p:txBody>
      </p:sp>
      <p:cxnSp>
        <p:nvCxnSpPr>
          <p:cNvPr id="2" name="직선 연결선 1">
            <a:extLst>
              <a:ext uri="{FF2B5EF4-FFF2-40B4-BE49-F238E27FC236}">
                <a16:creationId xmlns:a16="http://schemas.microsoft.com/office/drawing/2014/main" id="{F89FAA87-5616-CEAF-2B25-127BAEC2F90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FAF5EEB3-CAB5-B5D8-D278-395D01DF719C}"/>
              </a:ext>
            </a:extLst>
          </p:cNvPr>
          <p:cNvSpPr txBox="1"/>
          <p:nvPr/>
        </p:nvSpPr>
        <p:spPr>
          <a:xfrm>
            <a:off x="0" y="13175"/>
            <a:ext cx="1415772"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Discussion</a:t>
            </a:r>
            <a:endParaRPr lang="ko-KR" altLang="en-US"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38C35D2-F2E9-3410-8D4C-3FE6393EB046}"/>
              </a:ext>
            </a:extLst>
          </p:cNvPr>
          <p:cNvSpPr txBox="1"/>
          <p:nvPr/>
        </p:nvSpPr>
        <p:spPr>
          <a:xfrm>
            <a:off x="667168" y="865318"/>
            <a:ext cx="3260829" cy="461665"/>
          </a:xfrm>
          <a:prstGeom prst="rect">
            <a:avLst/>
          </a:prstGeom>
          <a:noFill/>
        </p:spPr>
        <p:txBody>
          <a:bodyPr wrap="none" rtlCol="0">
            <a:spAutoFit/>
          </a:bodyPr>
          <a:lstStyle/>
          <a:p>
            <a:pPr algn="ctr"/>
            <a:r>
              <a:rPr lang="en-US" altLang="ko-KR" sz="2400" b="1" dirty="0">
                <a:latin typeface="Calibri" panose="020F0502020204030204" pitchFamily="34" charset="0"/>
                <a:ea typeface="Calibri" panose="020F0502020204030204" pitchFamily="34" charset="0"/>
                <a:cs typeface="Calibri" panose="020F0502020204030204" pitchFamily="34" charset="0"/>
              </a:rPr>
              <a:t>“ </a:t>
            </a:r>
            <a:r>
              <a:rPr lang="ko-KR" altLang="en-US" sz="2400" b="1" dirty="0">
                <a:latin typeface="Calibri" panose="020F0502020204030204" pitchFamily="34" charset="0"/>
                <a:ea typeface="Calibri" panose="020F0502020204030204" pitchFamily="34" charset="0"/>
                <a:cs typeface="Calibri" panose="020F0502020204030204" pitchFamily="34" charset="0"/>
              </a:rPr>
              <a:t>미래 연구 적용 방향</a:t>
            </a:r>
            <a:r>
              <a:rPr lang="ko-KR" altLang="en-US" sz="2400" b="1" dirty="0">
                <a:latin typeface="Calibri" panose="020F0502020204030204" pitchFamily="34" charset="0"/>
                <a:cs typeface="Calibri" panose="020F0502020204030204" pitchFamily="34" charset="0"/>
              </a:rPr>
              <a:t> </a:t>
            </a:r>
            <a:r>
              <a:rPr lang="en-US" altLang="ko-KR" sz="2400" b="1" dirty="0">
                <a:latin typeface="Calibri" panose="020F0502020204030204" pitchFamily="34" charset="0"/>
                <a:cs typeface="Calibri" panose="020F0502020204030204" pitchFamily="34" charset="0"/>
              </a:rPr>
              <a:t>”</a:t>
            </a:r>
            <a:endParaRPr lang="ko-KR" altLang="en-US" sz="2400" b="1" dirty="0">
              <a:latin typeface="Calibri" panose="020F0502020204030204" pitchFamily="34" charset="0"/>
              <a:cs typeface="Calibri" panose="020F0502020204030204" pitchFamily="34" charset="0"/>
            </a:endParaRPr>
          </a:p>
        </p:txBody>
      </p:sp>
      <p:pic>
        <p:nvPicPr>
          <p:cNvPr id="9" name="그림 8">
            <a:extLst>
              <a:ext uri="{FF2B5EF4-FFF2-40B4-BE49-F238E27FC236}">
                <a16:creationId xmlns:a16="http://schemas.microsoft.com/office/drawing/2014/main" id="{65C62137-6059-5D39-DA22-96E8ECF16F6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LightScreen gridSize="10"/>
                    </a14:imgEffect>
                  </a14:imgLayer>
                </a14:imgProps>
              </a:ext>
            </a:extLst>
          </a:blip>
          <a:srcRect l="21532" r="21532"/>
          <a:stretch/>
        </p:blipFill>
        <p:spPr>
          <a:xfrm>
            <a:off x="415044" y="1637623"/>
            <a:ext cx="3765070" cy="4409392"/>
          </a:xfrm>
          <a:prstGeom prst="rect">
            <a:avLst/>
          </a:prstGeom>
        </p:spPr>
      </p:pic>
    </p:spTree>
    <p:extLst>
      <p:ext uri="{BB962C8B-B14F-4D97-AF65-F5344CB8AC3E}">
        <p14:creationId xmlns:p14="http://schemas.microsoft.com/office/powerpoint/2010/main" val="1532135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F89FAA87-5616-CEAF-2B25-127BAEC2F90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FAF5EEB3-CAB5-B5D8-D278-395D01DF719C}"/>
              </a:ext>
            </a:extLst>
          </p:cNvPr>
          <p:cNvSpPr txBox="1"/>
          <p:nvPr/>
        </p:nvSpPr>
        <p:spPr>
          <a:xfrm>
            <a:off x="0" y="13175"/>
            <a:ext cx="1415772"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Discussion</a:t>
            </a:r>
            <a:endParaRPr lang="ko-KR" altLang="en-US"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628860D-2B56-AB57-D98A-FE30B26C6665}"/>
              </a:ext>
            </a:extLst>
          </p:cNvPr>
          <p:cNvSpPr txBox="1"/>
          <p:nvPr/>
        </p:nvSpPr>
        <p:spPr>
          <a:xfrm>
            <a:off x="3388367" y="1098062"/>
            <a:ext cx="5415265" cy="461665"/>
          </a:xfrm>
          <a:prstGeom prst="rect">
            <a:avLst/>
          </a:prstGeom>
          <a:noFill/>
        </p:spPr>
        <p:txBody>
          <a:bodyPr wrap="none" rtlCol="0">
            <a:spAutoFit/>
          </a:bodyPr>
          <a:lstStyle/>
          <a:p>
            <a:r>
              <a:rPr lang="en-US" altLang="ko-KR" sz="2400" b="1" dirty="0">
                <a:latin typeface="Calibri" panose="020F0502020204030204" pitchFamily="34" charset="0"/>
                <a:cs typeface="Calibri" panose="020F0502020204030204" pitchFamily="34" charset="0"/>
              </a:rPr>
              <a:t>“</a:t>
            </a:r>
            <a:r>
              <a:rPr lang="ko-KR" altLang="en-US" sz="2400" b="1" dirty="0">
                <a:latin typeface="Calibri" panose="020F0502020204030204" pitchFamily="34" charset="0"/>
                <a:cs typeface="Calibri" panose="020F0502020204030204" pitchFamily="34" charset="0"/>
              </a:rPr>
              <a:t>코드 수행에 있어 주의해야 했던 부분</a:t>
            </a:r>
            <a:r>
              <a:rPr lang="en-US" altLang="ko-KR" sz="2400" b="1" dirty="0">
                <a:latin typeface="Calibri" panose="020F0502020204030204" pitchFamily="34" charset="0"/>
                <a:cs typeface="Calibri" panose="020F0502020204030204" pitchFamily="34" charset="0"/>
              </a:rPr>
              <a:t>”</a:t>
            </a:r>
            <a:endParaRPr lang="ko-KR" altLang="en-US" sz="2400" b="1" dirty="0">
              <a:latin typeface="Calibri" panose="020F0502020204030204" pitchFamily="34" charset="0"/>
              <a:cs typeface="Calibri" panose="020F0502020204030204" pitchFamily="34" charset="0"/>
            </a:endParaRPr>
          </a:p>
        </p:txBody>
      </p:sp>
      <p:grpSp>
        <p:nvGrpSpPr>
          <p:cNvPr id="13" name="그룹 12">
            <a:extLst>
              <a:ext uri="{FF2B5EF4-FFF2-40B4-BE49-F238E27FC236}">
                <a16:creationId xmlns:a16="http://schemas.microsoft.com/office/drawing/2014/main" id="{D0D76B2F-CA33-A23C-D029-704D8EEBDE48}"/>
              </a:ext>
            </a:extLst>
          </p:cNvPr>
          <p:cNvGrpSpPr/>
          <p:nvPr/>
        </p:nvGrpSpPr>
        <p:grpSpPr>
          <a:xfrm>
            <a:off x="3031524" y="2152809"/>
            <a:ext cx="6128950" cy="4094468"/>
            <a:chOff x="3820854" y="-147413"/>
            <a:chExt cx="6128950" cy="4094468"/>
          </a:xfrm>
        </p:grpSpPr>
        <p:sp>
          <p:nvSpPr>
            <p:cNvPr id="8" name="TextBox 7">
              <a:extLst>
                <a:ext uri="{FF2B5EF4-FFF2-40B4-BE49-F238E27FC236}">
                  <a16:creationId xmlns:a16="http://schemas.microsoft.com/office/drawing/2014/main" id="{4F3223AF-AB3F-55CC-B884-A5411288CF6D}"/>
                </a:ext>
              </a:extLst>
            </p:cNvPr>
            <p:cNvSpPr txBox="1"/>
            <p:nvPr/>
          </p:nvSpPr>
          <p:spPr>
            <a:xfrm>
              <a:off x="3820854" y="1915730"/>
              <a:ext cx="6128950" cy="2031325"/>
            </a:xfrm>
            <a:prstGeom prst="rect">
              <a:avLst/>
            </a:prstGeom>
            <a:noFill/>
          </p:spPr>
          <p:txBody>
            <a:bodyPr wrap="square">
              <a:spAutoFit/>
            </a:bodyPr>
            <a:lstStyle/>
            <a:p>
              <a:pPr algn="ctr"/>
              <a:r>
                <a:rPr lang="en-US" altLang="ko-KR" dirty="0">
                  <a:latin typeface="Calibri" panose="020F0502020204030204" pitchFamily="34" charset="0"/>
                  <a:cs typeface="Calibri" panose="020F0502020204030204" pitchFamily="34" charset="0"/>
                </a:rPr>
                <a:t>git clone https://github.com/chan-csu/SPAM-DFBA.git</a:t>
              </a:r>
            </a:p>
            <a:p>
              <a:pPr algn="ctr"/>
              <a:endParaRPr lang="en-US" altLang="ko-KR" dirty="0">
                <a:latin typeface="Calibri" panose="020F0502020204030204" pitchFamily="34" charset="0"/>
                <a:cs typeface="Calibri" panose="020F0502020204030204" pitchFamily="34" charset="0"/>
              </a:endParaRPr>
            </a:p>
            <a:p>
              <a:pPr algn="ctr"/>
              <a:r>
                <a:rPr lang="en-US" altLang="ko-KR" dirty="0" err="1">
                  <a:latin typeface="Calibri" panose="020F0502020204030204" pitchFamily="34" charset="0"/>
                  <a:cs typeface="Calibri" panose="020F0502020204030204" pitchFamily="34" charset="0"/>
                </a:rPr>
                <a:t>conda</a:t>
              </a:r>
              <a:r>
                <a:rPr lang="en-US" altLang="ko-KR" dirty="0">
                  <a:latin typeface="Calibri" panose="020F0502020204030204" pitchFamily="34" charset="0"/>
                  <a:cs typeface="Calibri" panose="020F0502020204030204" pitchFamily="34" charset="0"/>
                </a:rPr>
                <a:t> create -n </a:t>
              </a:r>
              <a:r>
                <a:rPr lang="en-US" altLang="ko-KR" dirty="0" err="1">
                  <a:latin typeface="Calibri" panose="020F0502020204030204" pitchFamily="34" charset="0"/>
                  <a:cs typeface="Calibri" panose="020F0502020204030204" pitchFamily="34" charset="0"/>
                </a:rPr>
                <a:t>spamdfba</a:t>
              </a:r>
              <a:r>
                <a:rPr lang="en-US" altLang="ko-KR" dirty="0">
                  <a:latin typeface="Calibri" panose="020F0502020204030204" pitchFamily="34" charset="0"/>
                  <a:cs typeface="Calibri" panose="020F0502020204030204" pitchFamily="34" charset="0"/>
                </a:rPr>
                <a:t> </a:t>
              </a:r>
              <a:r>
                <a:rPr lang="en-US" altLang="ko-KR" dirty="0">
                  <a:solidFill>
                    <a:srgbClr val="FF0000"/>
                  </a:solidFill>
                  <a:latin typeface="Calibri" panose="020F0502020204030204" pitchFamily="34" charset="0"/>
                  <a:cs typeface="Calibri" panose="020F0502020204030204" pitchFamily="34" charset="0"/>
                </a:rPr>
                <a:t>python=3.10</a:t>
              </a:r>
            </a:p>
            <a:p>
              <a:pPr algn="ctr"/>
              <a:endParaRPr lang="en-US" altLang="ko-KR" dirty="0">
                <a:latin typeface="Calibri" panose="020F0502020204030204" pitchFamily="34" charset="0"/>
                <a:cs typeface="Calibri" panose="020F0502020204030204" pitchFamily="34" charset="0"/>
              </a:endParaRPr>
            </a:p>
            <a:p>
              <a:pPr algn="ctr"/>
              <a:r>
                <a:rPr lang="en-US" altLang="ko-KR" dirty="0">
                  <a:latin typeface="Calibri" panose="020F0502020204030204" pitchFamily="34" charset="0"/>
                  <a:cs typeface="Calibri" panose="020F0502020204030204" pitchFamily="34" charset="0"/>
                </a:rPr>
                <a:t>cd ~/SPAM-DFBA</a:t>
              </a:r>
            </a:p>
            <a:p>
              <a:pPr algn="ctr"/>
              <a:endParaRPr lang="en-US" altLang="ko-KR" dirty="0">
                <a:latin typeface="Calibri" panose="020F0502020204030204" pitchFamily="34" charset="0"/>
                <a:cs typeface="Calibri" panose="020F0502020204030204" pitchFamily="34" charset="0"/>
              </a:endParaRPr>
            </a:p>
            <a:p>
              <a:pPr algn="ctr"/>
              <a:r>
                <a:rPr lang="en-US" altLang="ko-KR" dirty="0">
                  <a:latin typeface="Calibri" panose="020F0502020204030204" pitchFamily="34" charset="0"/>
                  <a:cs typeface="Calibri" panose="020F0502020204030204" pitchFamily="34" charset="0"/>
                </a:rPr>
                <a:t>pip install .</a:t>
              </a:r>
              <a:endParaRPr lang="ko-KR" altLang="en-US"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5A91469-F787-9888-72EF-F669E46F6575}"/>
                </a:ext>
              </a:extLst>
            </p:cNvPr>
            <p:cNvSpPr txBox="1"/>
            <p:nvPr/>
          </p:nvSpPr>
          <p:spPr>
            <a:xfrm>
              <a:off x="5932183" y="1232587"/>
              <a:ext cx="1906292" cy="369332"/>
            </a:xfrm>
            <a:prstGeom prst="rect">
              <a:avLst/>
            </a:prstGeom>
            <a:noFill/>
          </p:spPr>
          <p:txBody>
            <a:bodyPr wrap="none" rtlCol="0">
              <a:spAutoFit/>
            </a:bodyPr>
            <a:lstStyle/>
            <a:p>
              <a:pPr algn="ctr"/>
              <a:r>
                <a:rPr lang="en-US" altLang="ko-KR" b="1" dirty="0">
                  <a:latin typeface="Calibri" panose="020F0502020204030204" pitchFamily="34" charset="0"/>
                  <a:cs typeface="Calibri" panose="020F0502020204030204" pitchFamily="34" charset="0"/>
                </a:rPr>
                <a:t>3. </a:t>
              </a:r>
              <a:r>
                <a:rPr lang="ko-KR" altLang="en-US" b="1" dirty="0">
                  <a:latin typeface="Calibri" panose="020F0502020204030204" pitchFamily="34" charset="0"/>
                  <a:cs typeface="Calibri" panose="020F0502020204030204" pitchFamily="34" charset="0"/>
                </a:rPr>
                <a:t>기본 환경 구성</a:t>
              </a:r>
            </a:p>
          </p:txBody>
        </p:sp>
        <p:sp>
          <p:nvSpPr>
            <p:cNvPr id="11" name="TextBox 10">
              <a:extLst>
                <a:ext uri="{FF2B5EF4-FFF2-40B4-BE49-F238E27FC236}">
                  <a16:creationId xmlns:a16="http://schemas.microsoft.com/office/drawing/2014/main" id="{E7B4FF8A-3A1B-C172-61B8-8F7287E3F2FB}"/>
                </a:ext>
              </a:extLst>
            </p:cNvPr>
            <p:cNvSpPr txBox="1"/>
            <p:nvPr/>
          </p:nvSpPr>
          <p:spPr>
            <a:xfrm>
              <a:off x="5627613" y="-147413"/>
              <a:ext cx="2515433" cy="369332"/>
            </a:xfrm>
            <a:prstGeom prst="rect">
              <a:avLst/>
            </a:prstGeom>
            <a:noFill/>
          </p:spPr>
          <p:txBody>
            <a:bodyPr wrap="none" rtlCol="0">
              <a:spAutoFit/>
            </a:bodyPr>
            <a:lstStyle/>
            <a:p>
              <a:pPr algn="ctr"/>
              <a:r>
                <a:rPr lang="en-US" altLang="ko-KR" b="1" dirty="0">
                  <a:latin typeface="Calibri" panose="020F0502020204030204" pitchFamily="34" charset="0"/>
                  <a:cs typeface="Calibri" panose="020F0502020204030204" pitchFamily="34" charset="0"/>
                </a:rPr>
                <a:t>1. </a:t>
              </a:r>
              <a:r>
                <a:rPr lang="ko-KR" altLang="en-US" b="1" dirty="0">
                  <a:latin typeface="Calibri" panose="020F0502020204030204" pitchFamily="34" charset="0"/>
                  <a:cs typeface="Calibri" panose="020F0502020204030204" pitchFamily="34" charset="0"/>
                </a:rPr>
                <a:t>리눅스 또는 </a:t>
              </a:r>
              <a:r>
                <a:rPr lang="en-US" altLang="ko-KR" b="1" dirty="0">
                  <a:latin typeface="Calibri" panose="020F0502020204030204" pitchFamily="34" charset="0"/>
                  <a:cs typeface="Calibri" panose="020F0502020204030204" pitchFamily="34" charset="0"/>
                </a:rPr>
                <a:t>IOS </a:t>
              </a:r>
              <a:r>
                <a:rPr lang="ko-KR" altLang="en-US" b="1" dirty="0">
                  <a:latin typeface="Calibri" panose="020F0502020204030204" pitchFamily="34" charset="0"/>
                  <a:cs typeface="Calibri" panose="020F0502020204030204" pitchFamily="34" charset="0"/>
                </a:rPr>
                <a:t>기반</a:t>
              </a:r>
            </a:p>
          </p:txBody>
        </p:sp>
        <p:sp>
          <p:nvSpPr>
            <p:cNvPr id="12" name="TextBox 11">
              <a:extLst>
                <a:ext uri="{FF2B5EF4-FFF2-40B4-BE49-F238E27FC236}">
                  <a16:creationId xmlns:a16="http://schemas.microsoft.com/office/drawing/2014/main" id="{6907D13B-15E5-D382-4D49-95B860C65811}"/>
                </a:ext>
              </a:extLst>
            </p:cNvPr>
            <p:cNvSpPr txBox="1"/>
            <p:nvPr/>
          </p:nvSpPr>
          <p:spPr>
            <a:xfrm>
              <a:off x="5238082" y="542587"/>
              <a:ext cx="3294492" cy="369332"/>
            </a:xfrm>
            <a:prstGeom prst="rect">
              <a:avLst/>
            </a:prstGeom>
            <a:noFill/>
          </p:spPr>
          <p:txBody>
            <a:bodyPr wrap="none" rtlCol="0">
              <a:spAutoFit/>
            </a:bodyPr>
            <a:lstStyle/>
            <a:p>
              <a:pPr algn="ctr"/>
              <a:r>
                <a:rPr lang="en-US" altLang="ko-KR" b="1" dirty="0">
                  <a:latin typeface="Calibri" panose="020F0502020204030204" pitchFamily="34" charset="0"/>
                  <a:cs typeface="Calibri" panose="020F0502020204030204" pitchFamily="34" charset="0"/>
                </a:rPr>
                <a:t>2. </a:t>
              </a:r>
              <a:r>
                <a:rPr lang="en-US" altLang="ko-KR" b="1" dirty="0" err="1">
                  <a:latin typeface="Calibri" panose="020F0502020204030204" pitchFamily="34" charset="0"/>
                  <a:cs typeface="Calibri" panose="020F0502020204030204" pitchFamily="34" charset="0"/>
                </a:rPr>
                <a:t>Gurobi</a:t>
              </a:r>
              <a:r>
                <a:rPr lang="en-US" altLang="ko-KR" b="1" dirty="0">
                  <a:latin typeface="Calibri" panose="020F0502020204030204" pitchFamily="34" charset="0"/>
                  <a:cs typeface="Calibri" panose="020F0502020204030204" pitchFamily="34" charset="0"/>
                </a:rPr>
                <a:t> optimizer License </a:t>
              </a:r>
              <a:r>
                <a:rPr lang="ko-KR" altLang="en-US" b="1" dirty="0">
                  <a:latin typeface="Calibri" panose="020F0502020204030204" pitchFamily="34" charset="0"/>
                  <a:cs typeface="Calibri" panose="020F0502020204030204" pitchFamily="34" charset="0"/>
                </a:rPr>
                <a:t>필요</a:t>
              </a:r>
            </a:p>
          </p:txBody>
        </p:sp>
      </p:grpSp>
    </p:spTree>
    <p:extLst>
      <p:ext uri="{BB962C8B-B14F-4D97-AF65-F5344CB8AC3E}">
        <p14:creationId xmlns:p14="http://schemas.microsoft.com/office/powerpoint/2010/main" val="3324563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767EE6-9335-6795-7F5C-DB1D607DB88A}"/>
              </a:ext>
            </a:extLst>
          </p:cNvPr>
          <p:cNvSpPr txBox="1"/>
          <p:nvPr/>
        </p:nvSpPr>
        <p:spPr>
          <a:xfrm>
            <a:off x="792480" y="2521412"/>
            <a:ext cx="10607040" cy="769441"/>
          </a:xfrm>
          <a:prstGeom prst="rect">
            <a:avLst/>
          </a:prstGeom>
          <a:solidFill>
            <a:schemeClr val="bg1">
              <a:alpha val="70000"/>
            </a:schemeClr>
          </a:solidFill>
        </p:spPr>
        <p:txBody>
          <a:bodyPr wrap="square">
            <a:spAutoFit/>
          </a:bodyPr>
          <a:lstStyle/>
          <a:p>
            <a:pPr algn="ctr"/>
            <a:r>
              <a:rPr lang="en-US" altLang="ko-KR" sz="4400" b="1" i="1" dirty="0">
                <a:latin typeface="Calibri" panose="020F0502020204030204" pitchFamily="34" charset="0"/>
                <a:cs typeface="Calibri" panose="020F0502020204030204" pitchFamily="34" charset="0"/>
              </a:rPr>
              <a:t>Thank you</a:t>
            </a:r>
            <a:endParaRPr lang="ko-KR" altLang="en-US" sz="4400" b="1" i="1" dirty="0">
              <a:latin typeface="Calibri" panose="020F0502020204030204" pitchFamily="34" charset="0"/>
              <a:cs typeface="Calibri" panose="020F0502020204030204" pitchFamily="34" charset="0"/>
            </a:endParaRPr>
          </a:p>
        </p:txBody>
      </p:sp>
      <p:cxnSp>
        <p:nvCxnSpPr>
          <p:cNvPr id="3" name="직선 연결선 2">
            <a:extLst>
              <a:ext uri="{FF2B5EF4-FFF2-40B4-BE49-F238E27FC236}">
                <a16:creationId xmlns:a16="http://schemas.microsoft.com/office/drawing/2014/main" id="{F11D3A79-703C-E65B-E647-0155CD55DC62}"/>
              </a:ext>
            </a:extLst>
          </p:cNvPr>
          <p:cNvCxnSpPr/>
          <p:nvPr/>
        </p:nvCxnSpPr>
        <p:spPr>
          <a:xfrm>
            <a:off x="798286" y="3334395"/>
            <a:ext cx="10551885" cy="0"/>
          </a:xfrm>
          <a:prstGeom prst="line">
            <a:avLst/>
          </a:prstGeom>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0EED55FF-3BC8-4866-32CB-2AC0AA5E48D4}"/>
              </a:ext>
            </a:extLst>
          </p:cNvPr>
          <p:cNvSpPr txBox="1"/>
          <p:nvPr/>
        </p:nvSpPr>
        <p:spPr>
          <a:xfrm>
            <a:off x="3048000" y="3523605"/>
            <a:ext cx="6096000" cy="369332"/>
          </a:xfrm>
          <a:prstGeom prst="rect">
            <a:avLst/>
          </a:prstGeom>
          <a:noFill/>
        </p:spPr>
        <p:txBody>
          <a:bodyPr wrap="square">
            <a:spAutoFit/>
          </a:bodyPr>
          <a:lstStyle/>
          <a:p>
            <a:pPr algn="ctr"/>
            <a:r>
              <a:rPr lang="en-US" altLang="ko-KR" dirty="0"/>
              <a:t>https://github.com/dh-gook-git/SPAM_DFBA.git</a:t>
            </a:r>
            <a:endParaRPr lang="ko-KR" altLang="en-US" dirty="0"/>
          </a:p>
        </p:txBody>
      </p:sp>
    </p:spTree>
    <p:extLst>
      <p:ext uri="{BB962C8B-B14F-4D97-AF65-F5344CB8AC3E}">
        <p14:creationId xmlns:p14="http://schemas.microsoft.com/office/powerpoint/2010/main" val="2395524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tch antibiotic resistance evolve _ Science News">
            <a:hlinkClick r:id="" action="ppaction://media"/>
            <a:extLst>
              <a:ext uri="{FF2B5EF4-FFF2-40B4-BE49-F238E27FC236}">
                <a16:creationId xmlns:a16="http://schemas.microsoft.com/office/drawing/2014/main" id="{52E85503-957A-3DB5-223E-6831557EB585}"/>
              </a:ext>
            </a:extLst>
          </p:cNvPr>
          <p:cNvPicPr>
            <a:picLocks noChangeAspect="1"/>
          </p:cNvPicPr>
          <p:nvPr>
            <a:videoFile r:link="rId1"/>
            <p:extLst>
              <p:ext uri="{DAA4B4D4-6D71-4841-9C94-3DE7FCFB9230}">
                <p14:media xmlns:p14="http://schemas.microsoft.com/office/powerpoint/2010/main" r:embed="rId2">
                  <p14:trim st="32950" end="12055.3"/>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76838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2BD7E5-A6B6-84C2-EFF7-20CFA3293F41}"/>
              </a:ext>
            </a:extLst>
          </p:cNvPr>
          <p:cNvSpPr txBox="1"/>
          <p:nvPr/>
        </p:nvSpPr>
        <p:spPr>
          <a:xfrm>
            <a:off x="0" y="39518"/>
            <a:ext cx="6125172" cy="369332"/>
          </a:xfrm>
          <a:prstGeom prst="rect">
            <a:avLst/>
          </a:prstGeom>
          <a:noFill/>
        </p:spPr>
        <p:txBody>
          <a:bodyPr wrap="square" rtlCol="0">
            <a:spAutoFit/>
          </a:bodyPr>
          <a:lstStyle/>
          <a:p>
            <a:r>
              <a:rPr lang="en-US" altLang="ko-KR" b="1" dirty="0">
                <a:latin typeface="Arial" panose="020B0604020202020204" pitchFamily="34" charset="0"/>
                <a:cs typeface="Arial" panose="020B0604020202020204" pitchFamily="34" charset="0"/>
              </a:rPr>
              <a:t>Introduction</a:t>
            </a:r>
          </a:p>
        </p:txBody>
      </p:sp>
      <p:cxnSp>
        <p:nvCxnSpPr>
          <p:cNvPr id="7" name="직선 연결선 6">
            <a:extLst>
              <a:ext uri="{FF2B5EF4-FFF2-40B4-BE49-F238E27FC236}">
                <a16:creationId xmlns:a16="http://schemas.microsoft.com/office/drawing/2014/main" id="{7CFCC3FD-AEBA-61D9-C56A-5D2E17B51152}"/>
              </a:ext>
            </a:extLst>
          </p:cNvPr>
          <p:cNvCxnSpPr/>
          <p:nvPr/>
        </p:nvCxnSpPr>
        <p:spPr>
          <a:xfrm>
            <a:off x="0" y="469900"/>
            <a:ext cx="12192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050" name="Picture 2" descr="post-thumbnail">
            <a:extLst>
              <a:ext uri="{FF2B5EF4-FFF2-40B4-BE49-F238E27FC236}">
                <a16:creationId xmlns:a16="http://schemas.microsoft.com/office/drawing/2014/main" id="{EAADC264-497A-FD55-3C93-955DA8165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5" y="2037655"/>
            <a:ext cx="5109545" cy="37623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example of a lethal gene deletion in a sample metabolic network with fluxes shown by the weight of the reaction lines as calculated by FBA. Here there is no flux through the objective function, simulating that the pathway is no longer functional.">
            <a:extLst>
              <a:ext uri="{FF2B5EF4-FFF2-40B4-BE49-F238E27FC236}">
                <a16:creationId xmlns:a16="http://schemas.microsoft.com/office/drawing/2014/main" id="{EEC1648D-AD14-92B1-72B5-977642A4B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172" y="1712686"/>
            <a:ext cx="4752728" cy="44123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DB79C9-2A00-26FE-C773-25F7BB144EB7}"/>
              </a:ext>
            </a:extLst>
          </p:cNvPr>
          <p:cNvSpPr txBox="1"/>
          <p:nvPr/>
        </p:nvSpPr>
        <p:spPr>
          <a:xfrm>
            <a:off x="860550" y="1169244"/>
            <a:ext cx="4374917" cy="461665"/>
          </a:xfrm>
          <a:prstGeom prst="rect">
            <a:avLst/>
          </a:prstGeom>
          <a:noFill/>
        </p:spPr>
        <p:txBody>
          <a:bodyPr wrap="none" rtlCol="0">
            <a:spAutoFit/>
          </a:bodyPr>
          <a:lstStyle/>
          <a:p>
            <a:pPr algn="ctr"/>
            <a:r>
              <a:rPr lang="en-US" altLang="ko-KR" sz="2400" b="1" dirty="0">
                <a:latin typeface="Arial" panose="020B0604020202020204" pitchFamily="34" charset="0"/>
                <a:cs typeface="Arial" panose="020B0604020202020204" pitchFamily="34" charset="0"/>
              </a:rPr>
              <a:t>Actor-Critic</a:t>
            </a:r>
            <a:r>
              <a:rPr lang="ko-KR" altLang="en-US" sz="2400" b="1" dirty="0">
                <a:latin typeface="Arial" panose="020B0604020202020204" pitchFamily="34" charset="0"/>
                <a:cs typeface="Arial" panose="020B0604020202020204" pitchFamily="34" charset="0"/>
              </a:rPr>
              <a:t> </a:t>
            </a:r>
            <a:r>
              <a:rPr lang="en-US" altLang="ko-KR" sz="2400" b="1" dirty="0">
                <a:latin typeface="Arial" panose="020B0604020202020204" pitchFamily="34" charset="0"/>
                <a:cs typeface="Arial" panose="020B0604020202020204" pitchFamily="34" charset="0"/>
              </a:rPr>
              <a:t>(especially PPO)</a:t>
            </a:r>
            <a:endParaRPr lang="ko-KR" altLang="en-US" sz="24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739D673-917F-0EDD-EA89-A474A06A0EC9}"/>
              </a:ext>
            </a:extLst>
          </p:cNvPr>
          <p:cNvSpPr txBox="1"/>
          <p:nvPr/>
        </p:nvSpPr>
        <p:spPr>
          <a:xfrm>
            <a:off x="7176990" y="1169244"/>
            <a:ext cx="3422540" cy="461665"/>
          </a:xfrm>
          <a:prstGeom prst="rect">
            <a:avLst/>
          </a:prstGeom>
          <a:noFill/>
        </p:spPr>
        <p:txBody>
          <a:bodyPr wrap="none" rtlCol="0">
            <a:spAutoFit/>
          </a:bodyPr>
          <a:lstStyle/>
          <a:p>
            <a:pPr algn="ctr"/>
            <a:r>
              <a:rPr lang="en-US" altLang="ko-KR" sz="2400" b="1" dirty="0">
                <a:latin typeface="Arial" panose="020B0604020202020204" pitchFamily="34" charset="0"/>
                <a:cs typeface="Arial" panose="020B0604020202020204" pitchFamily="34" charset="0"/>
              </a:rPr>
              <a:t>Flux Balance Analysis</a:t>
            </a:r>
            <a:endParaRPr lang="ko-KR"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890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chema of dynamic microbiome modeling viewed as a reinforcement learning problem. At each time step, the “agents” take an action according to their policy function without having a model of the environment dynamics. The actions in this sense are the constraints on the flux values. Based on the calculated flux with FBA, a reward is given to the agent. Changes in the environment is calculated using the exchange fluxes and the environment goes to the next state. An episode contains all the time points from t = 0 to t = T. After an episode is finished, the agents improve their policies to maximize the reward signals.">
            <a:extLst>
              <a:ext uri="{FF2B5EF4-FFF2-40B4-BE49-F238E27FC236}">
                <a16:creationId xmlns:a16="http://schemas.microsoft.com/office/drawing/2014/main" id="{090A190C-B09B-492B-ABEA-B11E8DB1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047" y="2173369"/>
            <a:ext cx="7403906" cy="447195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연결선 3">
            <a:extLst>
              <a:ext uri="{FF2B5EF4-FFF2-40B4-BE49-F238E27FC236}">
                <a16:creationId xmlns:a16="http://schemas.microsoft.com/office/drawing/2014/main" id="{88298E81-B31A-4BD8-AFBA-8DA0CBB90E29}"/>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966E09DF-2180-4E5C-A6C8-A3AE762C51E3}"/>
              </a:ext>
            </a:extLst>
          </p:cNvPr>
          <p:cNvSpPr txBox="1"/>
          <p:nvPr/>
        </p:nvSpPr>
        <p:spPr>
          <a:xfrm>
            <a:off x="0" y="13175"/>
            <a:ext cx="1133644"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Methods</a:t>
            </a:r>
            <a:endParaRPr lang="ko-KR" altLang="en-US" b="1" dirty="0">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65C49D19-8C01-46AE-AC0F-129CDE8121DC}"/>
              </a:ext>
            </a:extLst>
          </p:cNvPr>
          <p:cNvSpPr/>
          <p:nvPr/>
        </p:nvSpPr>
        <p:spPr>
          <a:xfrm>
            <a:off x="1787236" y="613735"/>
            <a:ext cx="8617528" cy="584775"/>
          </a:xfrm>
          <a:prstGeom prst="rect">
            <a:avLst/>
          </a:prstGeom>
        </p:spPr>
        <p:txBody>
          <a:bodyPr wrap="square">
            <a:spAutoFit/>
          </a:bodyPr>
          <a:lstStyle/>
          <a:p>
            <a:pPr algn="ctr"/>
            <a:r>
              <a:rPr lang="en-US" altLang="ko-KR" sz="3200" b="1" dirty="0">
                <a:latin typeface="Calibri" panose="020F0502020204030204" pitchFamily="34" charset="0"/>
                <a:ea typeface="Calibri" panose="020F0502020204030204" pitchFamily="34" charset="0"/>
                <a:cs typeface="Calibri" panose="020F0502020204030204" pitchFamily="34" charset="0"/>
              </a:rPr>
              <a:t>1. Environment</a:t>
            </a:r>
            <a:endParaRPr lang="ko-KR" altLang="en-US" sz="3200" b="1" dirty="0">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CE5A2136-FA0E-46DF-869D-CB00105764BF}"/>
              </a:ext>
            </a:extLst>
          </p:cNvPr>
          <p:cNvSpPr/>
          <p:nvPr/>
        </p:nvSpPr>
        <p:spPr>
          <a:xfrm>
            <a:off x="2806931" y="1270441"/>
            <a:ext cx="6578138" cy="830997"/>
          </a:xfrm>
          <a:prstGeom prst="rect">
            <a:avLst/>
          </a:prstGeom>
        </p:spPr>
        <p:txBody>
          <a:bodyPr wrap="square">
            <a:spAutoFit/>
          </a:bodyPr>
          <a:lstStyle/>
          <a:p>
            <a:pPr algn="ctr"/>
            <a:r>
              <a:rPr lang="en-US" altLang="ko-KR" sz="2400" dirty="0">
                <a:latin typeface="Calibri" panose="020F0502020204030204" pitchFamily="34" charset="0"/>
                <a:ea typeface="Calibri" panose="020F0502020204030204" pitchFamily="34" charset="0"/>
                <a:cs typeface="Calibri" panose="020F0502020204030204" pitchFamily="34" charset="0"/>
              </a:rPr>
              <a:t> “ An environment can be defined as the collection of all entities that are surrounding the agent. ”</a:t>
            </a:r>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368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1A6170-3F74-41ED-B9E2-57B0C277D349}"/>
              </a:ext>
            </a:extLst>
          </p:cNvPr>
          <p:cNvSpPr/>
          <p:nvPr/>
        </p:nvSpPr>
        <p:spPr>
          <a:xfrm>
            <a:off x="279863" y="753656"/>
            <a:ext cx="4915592" cy="461665"/>
          </a:xfrm>
          <a:prstGeom prst="rect">
            <a:avLst/>
          </a:prstGeom>
        </p:spPr>
        <p:txBody>
          <a:bodyPr wrap="square">
            <a:spAutoFit/>
          </a:bodyPr>
          <a:lstStyle/>
          <a:p>
            <a:r>
              <a:rPr lang="en-US" altLang="ko-KR" sz="2400" b="1" dirty="0">
                <a:latin typeface="Calibri" panose="020F0502020204030204" pitchFamily="34" charset="0"/>
                <a:ea typeface="Calibri" panose="020F0502020204030204" pitchFamily="34" charset="0"/>
                <a:cs typeface="Calibri" panose="020F0502020204030204" pitchFamily="34" charset="0"/>
              </a:rPr>
              <a:t>2. State</a:t>
            </a:r>
            <a:endParaRPr lang="ko-KR" altLang="en-US" sz="2400" b="1" dirty="0">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E42E939A-14C9-4792-838F-29A118E42266}"/>
              </a:ext>
            </a:extLst>
          </p:cNvPr>
          <p:cNvSpPr/>
          <p:nvPr/>
        </p:nvSpPr>
        <p:spPr>
          <a:xfrm>
            <a:off x="279863" y="2391543"/>
            <a:ext cx="5387800" cy="4202112"/>
          </a:xfrm>
          <a:prstGeom prst="rect">
            <a:avLst/>
          </a:prstGeom>
          <a:solidFill>
            <a:schemeClr val="bg1">
              <a:lumMod val="95000"/>
            </a:schemeClr>
          </a:solidFill>
        </p:spPr>
        <p:txBody>
          <a:bodyPr wrap="square">
            <a:spAutoFit/>
          </a:bodyPr>
          <a:lstStyle/>
          <a:p>
            <a:pPr>
              <a:lnSpc>
                <a:spcPct val="150000"/>
              </a:lnSpc>
            </a:pPr>
            <a:r>
              <a:rPr lang="en-US" altLang="ko-KR" dirty="0"/>
              <a:t>agent1=</a:t>
            </a:r>
            <a:r>
              <a:rPr lang="en-US" altLang="ko-KR" dirty="0" err="1"/>
              <a:t>tk.Agent</a:t>
            </a:r>
            <a:r>
              <a:rPr lang="en-US" altLang="ko-KR" dirty="0"/>
              <a:t>("agent1", model=</a:t>
            </a:r>
            <a:r>
              <a:rPr lang="en-US" altLang="ko-KR" dirty="0" err="1"/>
              <a:t>tm.ToyModel_SA.copy</a:t>
            </a:r>
            <a:r>
              <a:rPr lang="en-US" altLang="ko-KR" dirty="0"/>
              <a:t>(), </a:t>
            </a:r>
            <a:r>
              <a:rPr lang="en-US" altLang="ko-KR" dirty="0" err="1"/>
              <a:t>actor_network</a:t>
            </a:r>
            <a:r>
              <a:rPr lang="en-US" altLang="ko-KR" dirty="0"/>
              <a:t>=</a:t>
            </a:r>
            <a:r>
              <a:rPr lang="en-US" altLang="ko-KR" dirty="0" err="1"/>
              <a:t>tk.NN</a:t>
            </a:r>
            <a:r>
              <a:rPr lang="en-US" altLang="ko-KR" dirty="0"/>
              <a:t>, </a:t>
            </a:r>
            <a:r>
              <a:rPr lang="en-US" altLang="ko-KR" dirty="0" err="1"/>
              <a:t>critic_network</a:t>
            </a:r>
            <a:r>
              <a:rPr lang="en-US" altLang="ko-KR" dirty="0"/>
              <a:t>=</a:t>
            </a:r>
            <a:r>
              <a:rPr lang="en-US" altLang="ko-KR" dirty="0" err="1"/>
              <a:t>tk.NN</a:t>
            </a:r>
            <a:r>
              <a:rPr lang="en-US" altLang="ko-KR" dirty="0"/>
              <a:t>, clip=0.1, </a:t>
            </a:r>
            <a:r>
              <a:rPr lang="en-US" altLang="ko-KR" dirty="0" err="1"/>
              <a:t>lr_actor</a:t>
            </a:r>
            <a:r>
              <a:rPr lang="en-US" altLang="ko-KR" dirty="0"/>
              <a:t>=0.0001, </a:t>
            </a:r>
            <a:r>
              <a:rPr lang="en-US" altLang="ko-KR" dirty="0" err="1"/>
              <a:t>lr_critic</a:t>
            </a:r>
            <a:r>
              <a:rPr lang="en-US" altLang="ko-KR" dirty="0"/>
              <a:t>=0.001, </a:t>
            </a:r>
            <a:r>
              <a:rPr lang="en-US" altLang="ko-KR" dirty="0" err="1"/>
              <a:t>grad_updates</a:t>
            </a:r>
            <a:r>
              <a:rPr lang="en-US" altLang="ko-KR" dirty="0"/>
              <a:t>=4, </a:t>
            </a:r>
            <a:r>
              <a:rPr lang="en-US" altLang="ko-KR" dirty="0" err="1"/>
              <a:t>optimizer_actor</a:t>
            </a:r>
            <a:r>
              <a:rPr lang="en-US" altLang="ko-KR" dirty="0"/>
              <a:t>=</a:t>
            </a:r>
            <a:r>
              <a:rPr lang="en-US" altLang="ko-KR" dirty="0" err="1"/>
              <a:t>torch.optim.Adam</a:t>
            </a:r>
            <a:r>
              <a:rPr lang="en-US" altLang="ko-KR" dirty="0"/>
              <a:t>, </a:t>
            </a:r>
            <a:r>
              <a:rPr lang="en-US" altLang="ko-KR" dirty="0" err="1"/>
              <a:t>optimizer_critic</a:t>
            </a:r>
            <a:r>
              <a:rPr lang="en-US" altLang="ko-KR" dirty="0"/>
              <a:t>=</a:t>
            </a:r>
            <a:r>
              <a:rPr lang="en-US" altLang="ko-KR" dirty="0" err="1"/>
              <a:t>torch.optim.Adam</a:t>
            </a:r>
            <a:r>
              <a:rPr lang="en-US" altLang="ko-KR" dirty="0"/>
              <a:t>, </a:t>
            </a:r>
            <a:r>
              <a:rPr lang="en-US" altLang="ko-KR" dirty="0">
                <a:solidFill>
                  <a:srgbClr val="FF0000"/>
                </a:solidFill>
              </a:rPr>
              <a:t>observables=['agent1','agent2' ,'</a:t>
            </a:r>
            <a:r>
              <a:rPr lang="en-US" altLang="ko-KR" dirty="0" err="1">
                <a:solidFill>
                  <a:srgbClr val="FF0000"/>
                </a:solidFill>
              </a:rPr>
              <a:t>Glc</a:t>
            </a:r>
            <a:r>
              <a:rPr lang="en-US" altLang="ko-KR" dirty="0">
                <a:solidFill>
                  <a:srgbClr val="FF0000"/>
                </a:solidFill>
              </a:rPr>
              <a:t>', 'Starch'], </a:t>
            </a:r>
            <a:r>
              <a:rPr lang="en-US" altLang="ko-KR" dirty="0"/>
              <a:t>actions=["</a:t>
            </a:r>
            <a:r>
              <a:rPr lang="en-US" altLang="ko-KR" dirty="0" err="1"/>
              <a:t>Amylase_e</a:t>
            </a:r>
            <a:r>
              <a:rPr lang="en-US" altLang="ko-KR" dirty="0"/>
              <a:t>"], gamma=1,</a:t>
            </a:r>
          </a:p>
          <a:p>
            <a:pPr>
              <a:lnSpc>
                <a:spcPct val="150000"/>
              </a:lnSpc>
            </a:pPr>
            <a:r>
              <a:rPr lang="en-US" altLang="ko-KR" dirty="0"/>
              <a:t>)</a:t>
            </a:r>
            <a:endParaRPr lang="ko-KR" altLang="en-US" dirty="0">
              <a:latin typeface="Calibri" panose="020F0502020204030204" pitchFamily="34" charset="0"/>
              <a:cs typeface="Calibri" panose="020F0502020204030204" pitchFamily="34" charset="0"/>
            </a:endParaRPr>
          </a:p>
        </p:txBody>
      </p:sp>
      <p:cxnSp>
        <p:nvCxnSpPr>
          <p:cNvPr id="9" name="직선 연결선 8">
            <a:extLst>
              <a:ext uri="{FF2B5EF4-FFF2-40B4-BE49-F238E27FC236}">
                <a16:creationId xmlns:a16="http://schemas.microsoft.com/office/drawing/2014/main" id="{325B5034-C064-40F0-815A-F41D2519A75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83221EE-9E71-4C72-A257-7941F0FC8EC7}"/>
              </a:ext>
            </a:extLst>
          </p:cNvPr>
          <p:cNvSpPr txBox="1"/>
          <p:nvPr/>
        </p:nvSpPr>
        <p:spPr>
          <a:xfrm>
            <a:off x="0" y="13175"/>
            <a:ext cx="1133644"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Methods</a:t>
            </a:r>
            <a:endParaRPr lang="ko-KR" altLang="en-US" b="1" dirty="0">
              <a:latin typeface="Arial" panose="020B0604020202020204" pitchFamily="34" charset="0"/>
              <a:cs typeface="Arial" panose="020B0604020202020204" pitchFamily="34" charset="0"/>
            </a:endParaRPr>
          </a:p>
        </p:txBody>
      </p:sp>
      <p:pic>
        <p:nvPicPr>
          <p:cNvPr id="2054" name="Picture 6" descr="https://oup.silverchair-cdn.com/oup/backfile/Content_public/Journal/bioinformatics/40/1/10.1093_bioinformatics_btae003/2/btae003f2.jpeg?Expires=1721647072&amp;Signature=JKrTKRv9caZBhqtAGaTfxOV2zN1vP6mLa~TNAs9xJuW1zkCNocqK0VeNFDnpLEJ5Gi1DvU-J~cNsanpMLbVMFN46XjQn0HdG2nlwUb27j9mJLA6oHci~96e6Dd9HhQ3BN7dKuADRpr8RYy2Zau02C3Ln2lO-WcoBAIstl0O5uTiX3EnpW4beayR4SYMfR0f9BQSoKda3Q9AWI6Qw48I7VDx9XovDY6Iqt0QyMUn80umUMAy~FI9fGg1HwirTaFrFwqFQa7ghY1dcgJPKUQ6Hlz59T2c4r5yEaDGVMRfA7yvvicRJH7xG4gncd6vINyLbw1O4oFDqj3GYSfyv2nh~Xw__&amp;Key-Pair-Id=APKAIE5G5CRDK6RD3PGA">
            <a:extLst>
              <a:ext uri="{FF2B5EF4-FFF2-40B4-BE49-F238E27FC236}">
                <a16:creationId xmlns:a16="http://schemas.microsoft.com/office/drawing/2014/main" id="{B09855CB-C616-409A-B12E-D517A8D049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42" r="40154" b="67966"/>
          <a:stretch/>
        </p:blipFill>
        <p:spPr bwMode="auto">
          <a:xfrm>
            <a:off x="6096000" y="984488"/>
            <a:ext cx="5706500" cy="529161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FCB076E4-4869-4B12-A962-D4034A725884}"/>
              </a:ext>
            </a:extLst>
          </p:cNvPr>
          <p:cNvSpPr/>
          <p:nvPr/>
        </p:nvSpPr>
        <p:spPr>
          <a:xfrm>
            <a:off x="279862" y="1481328"/>
            <a:ext cx="5387799" cy="400110"/>
          </a:xfrm>
          <a:prstGeom prst="rect">
            <a:avLst/>
          </a:prstGeom>
        </p:spPr>
        <p:txBody>
          <a:bodyPr wrap="square">
            <a:spAutoFit/>
          </a:bodyPr>
          <a:lstStyle/>
          <a:p>
            <a:pPr algn="ctr"/>
            <a:r>
              <a:rPr lang="en-US" altLang="ko-KR" sz="2000" dirty="0">
                <a:latin typeface="Calibri" panose="020F0502020204030204" pitchFamily="34" charset="0"/>
                <a:cs typeface="Calibri" panose="020F0502020204030204" pitchFamily="34" charset="0"/>
              </a:rPr>
              <a:t>“Agent</a:t>
            </a:r>
            <a:r>
              <a:rPr lang="ko-KR" altLang="en-US" sz="2000" dirty="0">
                <a:latin typeface="Calibri" panose="020F0502020204030204" pitchFamily="34" charset="0"/>
                <a:cs typeface="Calibri" panose="020F0502020204030204" pitchFamily="34" charset="0"/>
              </a:rPr>
              <a:t>가 관찰 가능한 주변 환경</a:t>
            </a:r>
            <a:r>
              <a:rPr lang="en-US" altLang="ko-KR" sz="2000" dirty="0">
                <a:latin typeface="Calibri" panose="020F0502020204030204" pitchFamily="34" charset="0"/>
                <a:cs typeface="Calibri" panose="020F0502020204030204" pitchFamily="34" charset="0"/>
              </a:rPr>
              <a:t>”</a:t>
            </a:r>
            <a:endParaRPr lang="ko-KR" altLang="en-US" sz="2000" dirty="0">
              <a:latin typeface="Calibri" panose="020F0502020204030204" pitchFamily="34" charset="0"/>
              <a:cs typeface="Calibri" panose="020F0502020204030204" pitchFamily="34" charset="0"/>
            </a:endParaRPr>
          </a:p>
        </p:txBody>
      </p:sp>
      <p:grpSp>
        <p:nvGrpSpPr>
          <p:cNvPr id="4" name="그룹 3">
            <a:extLst>
              <a:ext uri="{FF2B5EF4-FFF2-40B4-BE49-F238E27FC236}">
                <a16:creationId xmlns:a16="http://schemas.microsoft.com/office/drawing/2014/main" id="{B78F7511-1002-4801-B59F-EFFB9A459606}"/>
              </a:ext>
            </a:extLst>
          </p:cNvPr>
          <p:cNvGrpSpPr/>
          <p:nvPr/>
        </p:nvGrpSpPr>
        <p:grpSpPr>
          <a:xfrm>
            <a:off x="8288371" y="1539665"/>
            <a:ext cx="1614319" cy="539965"/>
            <a:chOff x="8288371" y="1539665"/>
            <a:chExt cx="1614319" cy="539965"/>
          </a:xfrm>
        </p:grpSpPr>
        <p:sp>
          <p:nvSpPr>
            <p:cNvPr id="3" name="이등변 삼각형 2">
              <a:extLst>
                <a:ext uri="{FF2B5EF4-FFF2-40B4-BE49-F238E27FC236}">
                  <a16:creationId xmlns:a16="http://schemas.microsoft.com/office/drawing/2014/main" id="{C0508600-1B96-4698-8BB0-09F1564461F6}"/>
                </a:ext>
              </a:extLst>
            </p:cNvPr>
            <p:cNvSpPr/>
            <p:nvPr/>
          </p:nvSpPr>
          <p:spPr>
            <a:xfrm rot="13629741">
              <a:off x="8292522" y="1900912"/>
              <a:ext cx="174567" cy="182869"/>
            </a:xfrm>
            <a:prstGeom prst="triangl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3BBB5C3-AD62-4172-A36A-22C1542B9FCB}"/>
                </a:ext>
              </a:extLst>
            </p:cNvPr>
            <p:cNvSpPr/>
            <p:nvPr/>
          </p:nvSpPr>
          <p:spPr>
            <a:xfrm>
              <a:off x="8382612" y="1539665"/>
              <a:ext cx="1520078" cy="400110"/>
            </a:xfrm>
            <a:prstGeom prst="rect">
              <a:avLst/>
            </a:prstGeom>
          </p:spPr>
          <p:txBody>
            <a:bodyPr wrap="square">
              <a:spAutoFit/>
            </a:bodyPr>
            <a:lstStyle/>
            <a:p>
              <a:r>
                <a:rPr lang="en-US" altLang="ko-KR" sz="2000" dirty="0">
                  <a:latin typeface="Calibri" panose="020F0502020204030204" pitchFamily="34" charset="0"/>
                  <a:cs typeface="Calibri" panose="020F0502020204030204" pitchFamily="34" charset="0"/>
                </a:rPr>
                <a:t>Starch</a:t>
              </a:r>
              <a:endParaRPr lang="ko-KR" altLang="en-US" sz="2000" dirty="0">
                <a:latin typeface="Calibri" panose="020F0502020204030204" pitchFamily="34" charset="0"/>
                <a:cs typeface="Calibri" panose="020F0502020204030204" pitchFamily="34" charset="0"/>
              </a:endParaRPr>
            </a:p>
          </p:txBody>
        </p:sp>
      </p:grpSp>
      <p:grpSp>
        <p:nvGrpSpPr>
          <p:cNvPr id="20" name="그룹 19">
            <a:extLst>
              <a:ext uri="{FF2B5EF4-FFF2-40B4-BE49-F238E27FC236}">
                <a16:creationId xmlns:a16="http://schemas.microsoft.com/office/drawing/2014/main" id="{2E7E46E8-1A3F-4970-8590-B768F0AEFAEC}"/>
              </a:ext>
            </a:extLst>
          </p:cNvPr>
          <p:cNvGrpSpPr/>
          <p:nvPr/>
        </p:nvGrpSpPr>
        <p:grpSpPr>
          <a:xfrm>
            <a:off x="9425928" y="1926108"/>
            <a:ext cx="1614319" cy="539965"/>
            <a:chOff x="8288371" y="1539665"/>
            <a:chExt cx="1614319" cy="539965"/>
          </a:xfrm>
        </p:grpSpPr>
        <p:sp>
          <p:nvSpPr>
            <p:cNvPr id="21" name="이등변 삼각형 20">
              <a:extLst>
                <a:ext uri="{FF2B5EF4-FFF2-40B4-BE49-F238E27FC236}">
                  <a16:creationId xmlns:a16="http://schemas.microsoft.com/office/drawing/2014/main" id="{0DD9BF91-2BC3-4183-80C3-523E78C91BFF}"/>
                </a:ext>
              </a:extLst>
            </p:cNvPr>
            <p:cNvSpPr/>
            <p:nvPr/>
          </p:nvSpPr>
          <p:spPr>
            <a:xfrm rot="13629741">
              <a:off x="8292522" y="1900912"/>
              <a:ext cx="174567" cy="182869"/>
            </a:xfrm>
            <a:prstGeom prst="triangl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F4F5EC53-C304-448C-881D-71AA0BED8DF9}"/>
                </a:ext>
              </a:extLst>
            </p:cNvPr>
            <p:cNvSpPr/>
            <p:nvPr/>
          </p:nvSpPr>
          <p:spPr>
            <a:xfrm>
              <a:off x="8382612" y="1539665"/>
              <a:ext cx="1520078" cy="400110"/>
            </a:xfrm>
            <a:prstGeom prst="rect">
              <a:avLst/>
            </a:prstGeom>
          </p:spPr>
          <p:txBody>
            <a:bodyPr wrap="square">
              <a:spAutoFit/>
            </a:bodyPr>
            <a:lstStyle/>
            <a:p>
              <a:r>
                <a:rPr lang="en-US" altLang="ko-KR" sz="2000" dirty="0">
                  <a:latin typeface="Calibri" panose="020F0502020204030204" pitchFamily="34" charset="0"/>
                  <a:cs typeface="Calibri" panose="020F0502020204030204" pitchFamily="34" charset="0"/>
                </a:rPr>
                <a:t>Glucose</a:t>
              </a:r>
              <a:endParaRPr lang="ko-KR" altLang="en-US" sz="20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51720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1A6170-3F74-41ED-B9E2-57B0C277D349}"/>
              </a:ext>
            </a:extLst>
          </p:cNvPr>
          <p:cNvSpPr/>
          <p:nvPr/>
        </p:nvSpPr>
        <p:spPr>
          <a:xfrm>
            <a:off x="279863" y="753656"/>
            <a:ext cx="4915592" cy="461665"/>
          </a:xfrm>
          <a:prstGeom prst="rect">
            <a:avLst/>
          </a:prstGeom>
        </p:spPr>
        <p:txBody>
          <a:bodyPr wrap="square">
            <a:spAutoFit/>
          </a:bodyPr>
          <a:lstStyle/>
          <a:p>
            <a:r>
              <a:rPr lang="en-US" altLang="ko-KR" sz="2400" b="1" dirty="0">
                <a:latin typeface="Calibri" panose="020F0502020204030204" pitchFamily="34" charset="0"/>
                <a:ea typeface="Calibri" panose="020F0502020204030204" pitchFamily="34" charset="0"/>
                <a:cs typeface="Calibri" panose="020F0502020204030204" pitchFamily="34" charset="0"/>
              </a:rPr>
              <a:t>3. Action</a:t>
            </a:r>
            <a:endParaRPr lang="ko-KR" altLang="en-US" sz="2400" b="1" dirty="0">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E42E939A-14C9-4792-838F-29A118E42266}"/>
              </a:ext>
            </a:extLst>
          </p:cNvPr>
          <p:cNvSpPr/>
          <p:nvPr/>
        </p:nvSpPr>
        <p:spPr>
          <a:xfrm>
            <a:off x="279863" y="2391543"/>
            <a:ext cx="5387800" cy="4202112"/>
          </a:xfrm>
          <a:prstGeom prst="rect">
            <a:avLst/>
          </a:prstGeom>
          <a:solidFill>
            <a:schemeClr val="bg1">
              <a:lumMod val="95000"/>
            </a:schemeClr>
          </a:solidFill>
        </p:spPr>
        <p:txBody>
          <a:bodyPr wrap="square">
            <a:spAutoFit/>
          </a:bodyPr>
          <a:lstStyle/>
          <a:p>
            <a:pPr>
              <a:lnSpc>
                <a:spcPct val="150000"/>
              </a:lnSpc>
            </a:pPr>
            <a:r>
              <a:rPr lang="en-US" altLang="ko-KR" dirty="0"/>
              <a:t>agent1=</a:t>
            </a:r>
            <a:r>
              <a:rPr lang="en-US" altLang="ko-KR" dirty="0" err="1"/>
              <a:t>tk.Agent</a:t>
            </a:r>
            <a:r>
              <a:rPr lang="en-US" altLang="ko-KR" dirty="0"/>
              <a:t>("agent1", model=</a:t>
            </a:r>
            <a:r>
              <a:rPr lang="en-US" altLang="ko-KR" dirty="0" err="1"/>
              <a:t>tm.ToyModel_SA.copy</a:t>
            </a:r>
            <a:r>
              <a:rPr lang="en-US" altLang="ko-KR" dirty="0"/>
              <a:t>(), </a:t>
            </a:r>
            <a:r>
              <a:rPr lang="en-US" altLang="ko-KR" dirty="0" err="1"/>
              <a:t>actor_network</a:t>
            </a:r>
            <a:r>
              <a:rPr lang="en-US" altLang="ko-KR" dirty="0"/>
              <a:t>=</a:t>
            </a:r>
            <a:r>
              <a:rPr lang="en-US" altLang="ko-KR" dirty="0" err="1"/>
              <a:t>tk.NN</a:t>
            </a:r>
            <a:r>
              <a:rPr lang="en-US" altLang="ko-KR" dirty="0"/>
              <a:t>, </a:t>
            </a:r>
            <a:r>
              <a:rPr lang="en-US" altLang="ko-KR" dirty="0" err="1"/>
              <a:t>critic_network</a:t>
            </a:r>
            <a:r>
              <a:rPr lang="en-US" altLang="ko-KR" dirty="0"/>
              <a:t>=</a:t>
            </a:r>
            <a:r>
              <a:rPr lang="en-US" altLang="ko-KR" dirty="0" err="1"/>
              <a:t>tk.NN</a:t>
            </a:r>
            <a:r>
              <a:rPr lang="en-US" altLang="ko-KR" dirty="0"/>
              <a:t>, clip=0.1, </a:t>
            </a:r>
            <a:r>
              <a:rPr lang="en-US" altLang="ko-KR" dirty="0" err="1"/>
              <a:t>lr_actor</a:t>
            </a:r>
            <a:r>
              <a:rPr lang="en-US" altLang="ko-KR" dirty="0"/>
              <a:t>=0.0001, </a:t>
            </a:r>
            <a:r>
              <a:rPr lang="en-US" altLang="ko-KR" dirty="0" err="1"/>
              <a:t>lr_critic</a:t>
            </a:r>
            <a:r>
              <a:rPr lang="en-US" altLang="ko-KR" dirty="0"/>
              <a:t>=0.001, </a:t>
            </a:r>
            <a:r>
              <a:rPr lang="en-US" altLang="ko-KR" dirty="0" err="1"/>
              <a:t>grad_updates</a:t>
            </a:r>
            <a:r>
              <a:rPr lang="en-US" altLang="ko-KR" dirty="0"/>
              <a:t>=4, </a:t>
            </a:r>
            <a:r>
              <a:rPr lang="en-US" altLang="ko-KR" dirty="0" err="1"/>
              <a:t>optimizer_actor</a:t>
            </a:r>
            <a:r>
              <a:rPr lang="en-US" altLang="ko-KR" dirty="0"/>
              <a:t>=</a:t>
            </a:r>
            <a:r>
              <a:rPr lang="en-US" altLang="ko-KR" dirty="0" err="1"/>
              <a:t>torch.optim.Adam</a:t>
            </a:r>
            <a:r>
              <a:rPr lang="en-US" altLang="ko-KR" dirty="0"/>
              <a:t>, </a:t>
            </a:r>
            <a:r>
              <a:rPr lang="en-US" altLang="ko-KR" dirty="0" err="1"/>
              <a:t>optimizer_critic</a:t>
            </a:r>
            <a:r>
              <a:rPr lang="en-US" altLang="ko-KR" dirty="0"/>
              <a:t>=</a:t>
            </a:r>
            <a:r>
              <a:rPr lang="en-US" altLang="ko-KR" dirty="0" err="1"/>
              <a:t>torch.optim.Adam</a:t>
            </a:r>
            <a:r>
              <a:rPr lang="en-US" altLang="ko-KR" dirty="0"/>
              <a:t>, observables=['agent1','agent2' ,'</a:t>
            </a:r>
            <a:r>
              <a:rPr lang="en-US" altLang="ko-KR" dirty="0" err="1"/>
              <a:t>Glc</a:t>
            </a:r>
            <a:r>
              <a:rPr lang="en-US" altLang="ko-KR" dirty="0"/>
              <a:t>', 'Starch'], </a:t>
            </a:r>
            <a:r>
              <a:rPr lang="en-US" altLang="ko-KR" dirty="0">
                <a:solidFill>
                  <a:srgbClr val="FF0000"/>
                </a:solidFill>
              </a:rPr>
              <a:t>actions=["</a:t>
            </a:r>
            <a:r>
              <a:rPr lang="en-US" altLang="ko-KR" dirty="0" err="1">
                <a:solidFill>
                  <a:srgbClr val="FF0000"/>
                </a:solidFill>
              </a:rPr>
              <a:t>Amylase_e</a:t>
            </a:r>
            <a:r>
              <a:rPr lang="en-US" altLang="ko-KR" dirty="0">
                <a:solidFill>
                  <a:srgbClr val="FF0000"/>
                </a:solidFill>
              </a:rPr>
              <a:t>"]</a:t>
            </a:r>
            <a:r>
              <a:rPr lang="en-US" altLang="ko-KR" dirty="0"/>
              <a:t>, gamma=1,</a:t>
            </a:r>
          </a:p>
          <a:p>
            <a:pPr>
              <a:lnSpc>
                <a:spcPct val="150000"/>
              </a:lnSpc>
            </a:pPr>
            <a:r>
              <a:rPr lang="en-US" altLang="ko-KR" dirty="0"/>
              <a:t>)</a:t>
            </a:r>
            <a:endParaRPr lang="ko-KR" altLang="en-US" dirty="0">
              <a:latin typeface="Calibri" panose="020F0502020204030204" pitchFamily="34" charset="0"/>
              <a:cs typeface="Calibri" panose="020F0502020204030204" pitchFamily="34" charset="0"/>
            </a:endParaRPr>
          </a:p>
        </p:txBody>
      </p:sp>
      <p:cxnSp>
        <p:nvCxnSpPr>
          <p:cNvPr id="9" name="직선 연결선 8">
            <a:extLst>
              <a:ext uri="{FF2B5EF4-FFF2-40B4-BE49-F238E27FC236}">
                <a16:creationId xmlns:a16="http://schemas.microsoft.com/office/drawing/2014/main" id="{325B5034-C064-40F0-815A-F41D2519A75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83221EE-9E71-4C72-A257-7941F0FC8EC7}"/>
              </a:ext>
            </a:extLst>
          </p:cNvPr>
          <p:cNvSpPr txBox="1"/>
          <p:nvPr/>
        </p:nvSpPr>
        <p:spPr>
          <a:xfrm>
            <a:off x="0" y="13175"/>
            <a:ext cx="1133644"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Methods</a:t>
            </a:r>
            <a:endParaRPr lang="ko-KR" altLang="en-US" b="1" dirty="0">
              <a:latin typeface="Arial" panose="020B0604020202020204" pitchFamily="34" charset="0"/>
              <a:cs typeface="Arial" panose="020B0604020202020204" pitchFamily="34" charset="0"/>
            </a:endParaRPr>
          </a:p>
        </p:txBody>
      </p:sp>
      <p:pic>
        <p:nvPicPr>
          <p:cNvPr id="2054" name="Picture 6" descr="https://oup.silverchair-cdn.com/oup/backfile/Content_public/Journal/bioinformatics/40/1/10.1093_bioinformatics_btae003/2/btae003f2.jpeg?Expires=1721647072&amp;Signature=JKrTKRv9caZBhqtAGaTfxOV2zN1vP6mLa~TNAs9xJuW1zkCNocqK0VeNFDnpLEJ5Gi1DvU-J~cNsanpMLbVMFN46XjQn0HdG2nlwUb27j9mJLA6oHci~96e6Dd9HhQ3BN7dKuADRpr8RYy2Zau02C3Ln2lO-WcoBAIstl0O5uTiX3EnpW4beayR4SYMfR0f9BQSoKda3Q9AWI6Qw48I7VDx9XovDY6Iqt0QyMUn80umUMAy~FI9fGg1HwirTaFrFwqFQa7ghY1dcgJPKUQ6Hlz59T2c4r5yEaDGVMRfA7yvvicRJH7xG4gncd6vINyLbw1O4oFDqj3GYSfyv2nh~Xw__&amp;Key-Pair-Id=APKAIE5G5CRDK6RD3PGA">
            <a:extLst>
              <a:ext uri="{FF2B5EF4-FFF2-40B4-BE49-F238E27FC236}">
                <a16:creationId xmlns:a16="http://schemas.microsoft.com/office/drawing/2014/main" id="{B09855CB-C616-409A-B12E-D517A8D049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42" r="40154" b="67966"/>
          <a:stretch/>
        </p:blipFill>
        <p:spPr bwMode="auto">
          <a:xfrm>
            <a:off x="6096000" y="984488"/>
            <a:ext cx="5706500" cy="529161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FCB076E4-4869-4B12-A962-D4034A725884}"/>
              </a:ext>
            </a:extLst>
          </p:cNvPr>
          <p:cNvSpPr/>
          <p:nvPr/>
        </p:nvSpPr>
        <p:spPr>
          <a:xfrm>
            <a:off x="279862" y="1481328"/>
            <a:ext cx="5387799" cy="400110"/>
          </a:xfrm>
          <a:prstGeom prst="rect">
            <a:avLst/>
          </a:prstGeom>
        </p:spPr>
        <p:txBody>
          <a:bodyPr wrap="square">
            <a:spAutoFit/>
          </a:bodyPr>
          <a:lstStyle/>
          <a:p>
            <a:pPr algn="ctr"/>
            <a:r>
              <a:rPr lang="en-US" altLang="ko-KR" sz="2000" dirty="0">
                <a:latin typeface="Calibri" panose="020F0502020204030204" pitchFamily="34" charset="0"/>
                <a:cs typeface="Calibri" panose="020F0502020204030204" pitchFamily="34" charset="0"/>
              </a:rPr>
              <a:t>“Starch </a:t>
            </a:r>
            <a:r>
              <a:rPr lang="ko-KR" altLang="en-US" sz="2000" dirty="0">
                <a:latin typeface="Calibri" panose="020F0502020204030204" pitchFamily="34" charset="0"/>
                <a:cs typeface="Calibri" panose="020F0502020204030204" pitchFamily="34" charset="0"/>
              </a:rPr>
              <a:t>분해를 위한 </a:t>
            </a:r>
            <a:r>
              <a:rPr lang="en-US" altLang="ko-KR" sz="2000" dirty="0">
                <a:latin typeface="Calibri" panose="020F0502020204030204" pitchFamily="34" charset="0"/>
                <a:cs typeface="Calibri" panose="020F0502020204030204" pitchFamily="34" charset="0"/>
              </a:rPr>
              <a:t>Amylase </a:t>
            </a:r>
            <a:r>
              <a:rPr lang="ko-KR" altLang="en-US" sz="2000" dirty="0">
                <a:latin typeface="Calibri" panose="020F0502020204030204" pitchFamily="34" charset="0"/>
                <a:cs typeface="Calibri" panose="020F0502020204030204" pitchFamily="34" charset="0"/>
              </a:rPr>
              <a:t>분비</a:t>
            </a:r>
            <a:r>
              <a:rPr lang="en-US" altLang="ko-KR" sz="2000" dirty="0">
                <a:latin typeface="Calibri" panose="020F0502020204030204" pitchFamily="34" charset="0"/>
                <a:cs typeface="Calibri" panose="020F0502020204030204" pitchFamily="34" charset="0"/>
              </a:rPr>
              <a:t>”</a:t>
            </a:r>
            <a:endParaRPr lang="ko-KR" altLang="en-US" sz="2000" dirty="0">
              <a:latin typeface="Calibri" panose="020F0502020204030204" pitchFamily="34" charset="0"/>
              <a:cs typeface="Calibri" panose="020F0502020204030204" pitchFamily="34" charset="0"/>
            </a:endParaRPr>
          </a:p>
        </p:txBody>
      </p:sp>
      <p:grpSp>
        <p:nvGrpSpPr>
          <p:cNvPr id="4" name="그룹 3">
            <a:extLst>
              <a:ext uri="{FF2B5EF4-FFF2-40B4-BE49-F238E27FC236}">
                <a16:creationId xmlns:a16="http://schemas.microsoft.com/office/drawing/2014/main" id="{B78F7511-1002-4801-B59F-EFFB9A459606}"/>
              </a:ext>
            </a:extLst>
          </p:cNvPr>
          <p:cNvGrpSpPr/>
          <p:nvPr/>
        </p:nvGrpSpPr>
        <p:grpSpPr>
          <a:xfrm>
            <a:off x="7139858" y="5587483"/>
            <a:ext cx="1574705" cy="525013"/>
            <a:chOff x="8295327" y="1523619"/>
            <a:chExt cx="1574705" cy="525013"/>
          </a:xfrm>
        </p:grpSpPr>
        <p:sp>
          <p:nvSpPr>
            <p:cNvPr id="3" name="이등변 삼각형 2">
              <a:extLst>
                <a:ext uri="{FF2B5EF4-FFF2-40B4-BE49-F238E27FC236}">
                  <a16:creationId xmlns:a16="http://schemas.microsoft.com/office/drawing/2014/main" id="{C0508600-1B96-4698-8BB0-09F1564461F6}"/>
                </a:ext>
              </a:extLst>
            </p:cNvPr>
            <p:cNvSpPr/>
            <p:nvPr/>
          </p:nvSpPr>
          <p:spPr>
            <a:xfrm rot="19550789">
              <a:off x="8295327" y="1523619"/>
              <a:ext cx="174567" cy="182869"/>
            </a:xfrm>
            <a:prstGeom prst="triangl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F3BBB5C3-AD62-4172-A36A-22C1542B9FCB}"/>
                </a:ext>
              </a:extLst>
            </p:cNvPr>
            <p:cNvSpPr/>
            <p:nvPr/>
          </p:nvSpPr>
          <p:spPr>
            <a:xfrm>
              <a:off x="8349954" y="1648522"/>
              <a:ext cx="1520078" cy="400110"/>
            </a:xfrm>
            <a:prstGeom prst="rect">
              <a:avLst/>
            </a:prstGeom>
          </p:spPr>
          <p:txBody>
            <a:bodyPr wrap="square">
              <a:spAutoFit/>
            </a:bodyPr>
            <a:lstStyle/>
            <a:p>
              <a:r>
                <a:rPr lang="en-US" altLang="ko-KR" sz="2000" dirty="0">
                  <a:latin typeface="Calibri" panose="020F0502020204030204" pitchFamily="34" charset="0"/>
                  <a:cs typeface="Calibri" panose="020F0502020204030204" pitchFamily="34" charset="0"/>
                </a:rPr>
                <a:t>Amylase</a:t>
              </a:r>
              <a:endParaRPr lang="ko-KR" altLang="en-US" sz="20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953320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ED1A6170-3F74-41ED-B9E2-57B0C277D349}"/>
              </a:ext>
            </a:extLst>
          </p:cNvPr>
          <p:cNvSpPr/>
          <p:nvPr/>
        </p:nvSpPr>
        <p:spPr>
          <a:xfrm>
            <a:off x="279863" y="753656"/>
            <a:ext cx="4915592" cy="461665"/>
          </a:xfrm>
          <a:prstGeom prst="rect">
            <a:avLst/>
          </a:prstGeom>
        </p:spPr>
        <p:txBody>
          <a:bodyPr wrap="square">
            <a:spAutoFit/>
          </a:bodyPr>
          <a:lstStyle/>
          <a:p>
            <a:r>
              <a:rPr lang="en-US" altLang="ko-KR" sz="2400" b="1" dirty="0">
                <a:latin typeface="Calibri" panose="020F0502020204030204" pitchFamily="34" charset="0"/>
                <a:ea typeface="Calibri" panose="020F0502020204030204" pitchFamily="34" charset="0"/>
                <a:cs typeface="Calibri" panose="020F0502020204030204" pitchFamily="34" charset="0"/>
              </a:rPr>
              <a:t>4. Reward</a:t>
            </a:r>
            <a:endParaRPr lang="ko-KR" altLang="en-US" sz="2400" b="1" dirty="0">
              <a:latin typeface="Calibri" panose="020F0502020204030204" pitchFamily="34" charset="0"/>
              <a:cs typeface="Calibri" panose="020F0502020204030204" pitchFamily="34" charset="0"/>
            </a:endParaRPr>
          </a:p>
        </p:txBody>
      </p:sp>
      <p:cxnSp>
        <p:nvCxnSpPr>
          <p:cNvPr id="9" name="직선 연결선 8">
            <a:extLst>
              <a:ext uri="{FF2B5EF4-FFF2-40B4-BE49-F238E27FC236}">
                <a16:creationId xmlns:a16="http://schemas.microsoft.com/office/drawing/2014/main" id="{325B5034-C064-40F0-815A-F41D2519A750}"/>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883221EE-9E71-4C72-A257-7941F0FC8EC7}"/>
              </a:ext>
            </a:extLst>
          </p:cNvPr>
          <p:cNvSpPr txBox="1"/>
          <p:nvPr/>
        </p:nvSpPr>
        <p:spPr>
          <a:xfrm>
            <a:off x="0" y="13175"/>
            <a:ext cx="1133644"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Methods</a:t>
            </a:r>
            <a:endParaRPr lang="ko-KR" altLang="en-US" b="1" dirty="0">
              <a:latin typeface="Arial" panose="020B0604020202020204" pitchFamily="34" charset="0"/>
              <a:cs typeface="Arial" panose="020B0604020202020204" pitchFamily="34" charset="0"/>
            </a:endParaRPr>
          </a:p>
        </p:txBody>
      </p:sp>
      <p:sp>
        <p:nvSpPr>
          <p:cNvPr id="12" name="직사각형 11">
            <a:extLst>
              <a:ext uri="{FF2B5EF4-FFF2-40B4-BE49-F238E27FC236}">
                <a16:creationId xmlns:a16="http://schemas.microsoft.com/office/drawing/2014/main" id="{FCB076E4-4869-4B12-A962-D4034A725884}"/>
              </a:ext>
            </a:extLst>
          </p:cNvPr>
          <p:cNvSpPr/>
          <p:nvPr/>
        </p:nvSpPr>
        <p:spPr>
          <a:xfrm>
            <a:off x="279862" y="1481328"/>
            <a:ext cx="5387799" cy="400110"/>
          </a:xfrm>
          <a:prstGeom prst="rect">
            <a:avLst/>
          </a:prstGeom>
        </p:spPr>
        <p:txBody>
          <a:bodyPr wrap="square">
            <a:spAutoFit/>
          </a:bodyPr>
          <a:lstStyle/>
          <a:p>
            <a:pPr algn="ctr"/>
            <a:r>
              <a:rPr lang="en-US" altLang="ko-KR" sz="2000" dirty="0">
                <a:latin typeface="Calibri" panose="020F0502020204030204" pitchFamily="34" charset="0"/>
                <a:cs typeface="Calibri" panose="020F0502020204030204" pitchFamily="34" charset="0"/>
              </a:rPr>
              <a:t>“FBA</a:t>
            </a:r>
            <a:r>
              <a:rPr lang="ko-KR" altLang="en-US" sz="2000" dirty="0">
                <a:latin typeface="Calibri" panose="020F0502020204030204" pitchFamily="34" charset="0"/>
                <a:cs typeface="Calibri" panose="020F0502020204030204" pitchFamily="34" charset="0"/>
              </a:rPr>
              <a:t>로 계산되는 에이전트의 성장률</a:t>
            </a:r>
            <a:r>
              <a:rPr lang="en-US" altLang="ko-KR" sz="2000" dirty="0">
                <a:latin typeface="Calibri" panose="020F0502020204030204" pitchFamily="34" charset="0"/>
                <a:cs typeface="Calibri" panose="020F0502020204030204" pitchFamily="34" charset="0"/>
              </a:rPr>
              <a:t>”</a:t>
            </a:r>
            <a:endParaRPr lang="ko-KR" altLang="en-US" sz="2000" dirty="0">
              <a:latin typeface="Calibri" panose="020F0502020204030204" pitchFamily="34" charset="0"/>
              <a:cs typeface="Calibri" panose="020F0502020204030204" pitchFamily="34" charset="0"/>
            </a:endParaRPr>
          </a:p>
        </p:txBody>
      </p:sp>
      <p:pic>
        <p:nvPicPr>
          <p:cNvPr id="3074" name="Picture 2" descr="https://oup.silverchair-cdn.com/oup/backfile/Content_public/Journal/bioinformatics/40/1/10.1093_bioinformatics_btae003/2/btae003f2.jpeg?Expires=1721647072&amp;Signature=JKrTKRv9caZBhqtAGaTfxOV2zN1vP6mLa~TNAs9xJuW1zkCNocqK0VeNFDnpLEJ5Gi1DvU-J~cNsanpMLbVMFN46XjQn0HdG2nlwUb27j9mJLA6oHci~96e6Dd9HhQ3BN7dKuADRpr8RYy2Zau02C3Ln2lO-WcoBAIstl0O5uTiX3EnpW4beayR4SYMfR0f9BQSoKda3Q9AWI6Qw48I7VDx9XovDY6Iqt0QyMUn80umUMAy~FI9fGg1HwirTaFrFwqFQa7ghY1dcgJPKUQ6Hlz59T2c4r5yEaDGVMRfA7yvvicRJH7xG4gncd6vINyLbw1O4oFDqj3GYSfyv2nh~Xw__&amp;Key-Pair-Id=APKAIE5G5CRDK6RD3PGA">
            <a:extLst>
              <a:ext uri="{FF2B5EF4-FFF2-40B4-BE49-F238E27FC236}">
                <a16:creationId xmlns:a16="http://schemas.microsoft.com/office/drawing/2014/main" id="{0F22634D-2431-4836-B62C-8BB46266B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632" t="37745" r="40025" b="34196"/>
          <a:stretch/>
        </p:blipFill>
        <p:spPr bwMode="auto">
          <a:xfrm>
            <a:off x="6096000" y="1481328"/>
            <a:ext cx="5677013" cy="45105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 schema of dynamic microbiome modeling viewed as a reinforcement learning problem. At each time step, the “agents” take an action according to their policy function without having a model of the environment dynamics. The actions in this sense are the constraints on the flux values. Based on the calculated flux with FBA, a reward is given to the agent. Changes in the environment is calculated using the exchange fluxes and the environment goes to the next state. An episode contains all the time points from t = 0 to t = T. After an episode is finished, the agents improve their policies to maximize the reward signals.">
            <a:extLst>
              <a:ext uri="{FF2B5EF4-FFF2-40B4-BE49-F238E27FC236}">
                <a16:creationId xmlns:a16="http://schemas.microsoft.com/office/drawing/2014/main" id="{522AFF08-37A3-4E36-8753-BA4DD93FE2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05" y="2297637"/>
            <a:ext cx="5478712" cy="330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84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037C1A0E-B783-4D3A-A4CB-00827E10AFB7}"/>
              </a:ext>
            </a:extLst>
          </p:cNvPr>
          <p:cNvCxnSpPr/>
          <p:nvPr/>
        </p:nvCxnSpPr>
        <p:spPr>
          <a:xfrm>
            <a:off x="0" y="399011"/>
            <a:ext cx="12192000" cy="0"/>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BD42F569-EEC5-4390-B45C-660DE4792E5A}"/>
              </a:ext>
            </a:extLst>
          </p:cNvPr>
          <p:cNvSpPr txBox="1"/>
          <p:nvPr/>
        </p:nvSpPr>
        <p:spPr>
          <a:xfrm>
            <a:off x="0" y="13175"/>
            <a:ext cx="1133644" cy="369332"/>
          </a:xfrm>
          <a:prstGeom prst="rect">
            <a:avLst/>
          </a:prstGeom>
          <a:noFill/>
        </p:spPr>
        <p:txBody>
          <a:bodyPr wrap="none" rtlCol="0">
            <a:spAutoFit/>
          </a:bodyPr>
          <a:lstStyle/>
          <a:p>
            <a:r>
              <a:rPr lang="en-US" altLang="ko-KR" b="1" dirty="0">
                <a:latin typeface="Arial" panose="020B0604020202020204" pitchFamily="34" charset="0"/>
                <a:cs typeface="Arial" panose="020B0604020202020204" pitchFamily="34" charset="0"/>
              </a:rPr>
              <a:t>Methods</a:t>
            </a:r>
            <a:endParaRPr lang="ko-KR" altLang="en-US" b="1" dirty="0">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27258229-1CCA-4F03-8111-7957A12487ED}"/>
              </a:ext>
            </a:extLst>
          </p:cNvPr>
          <p:cNvSpPr/>
          <p:nvPr/>
        </p:nvSpPr>
        <p:spPr>
          <a:xfrm>
            <a:off x="266007" y="694278"/>
            <a:ext cx="11735801" cy="5755422"/>
          </a:xfrm>
          <a:prstGeom prst="rect">
            <a:avLst/>
          </a:prstGeom>
        </p:spPr>
        <p:txBody>
          <a:bodyPr wrap="square">
            <a:spAutoFit/>
          </a:bodyPr>
          <a:lstStyle/>
          <a:p>
            <a:r>
              <a:rPr lang="en-US" altLang="ko-KR" sz="2400" b="1" dirty="0">
                <a:latin typeface="Calibri" panose="020F0502020204030204" pitchFamily="34" charset="0"/>
                <a:ea typeface="Calibri" panose="020F0502020204030204" pitchFamily="34" charset="0"/>
                <a:cs typeface="Calibri" panose="020F0502020204030204" pitchFamily="34" charset="0"/>
              </a:rPr>
              <a:t>Programming Language and Environment:</a:t>
            </a:r>
          </a:p>
          <a:p>
            <a:endParaRPr lang="en-US" altLang="ko-KR" sz="10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000" dirty="0">
                <a:latin typeface="Calibri" panose="020F0502020204030204" pitchFamily="34" charset="0"/>
                <a:ea typeface="Calibri" panose="020F0502020204030204" pitchFamily="34" charset="0"/>
                <a:cs typeface="Calibri" panose="020F0502020204030204" pitchFamily="34" charset="0"/>
              </a:rPr>
              <a:t>Python v3.10</a:t>
            </a:r>
          </a:p>
          <a:p>
            <a:pPr marL="342900" indent="-342900">
              <a:buFont typeface="Arial" panose="020B0604020202020204" pitchFamily="34" charset="0"/>
              <a:buChar char="•"/>
            </a:pPr>
            <a:r>
              <a:rPr lang="en-US" altLang="ko-KR" sz="2000" dirty="0" err="1">
                <a:latin typeface="Calibri" panose="020F0502020204030204" pitchFamily="34" charset="0"/>
                <a:ea typeface="Calibri" panose="020F0502020204030204" pitchFamily="34" charset="0"/>
                <a:cs typeface="Calibri" panose="020F0502020204030204" pitchFamily="34" charset="0"/>
              </a:rPr>
              <a:t>Jupyter</a:t>
            </a:r>
            <a:r>
              <a:rPr lang="en-US" altLang="ko-KR" sz="2000" dirty="0">
                <a:latin typeface="Calibri" panose="020F0502020204030204" pitchFamily="34" charset="0"/>
                <a:ea typeface="Calibri" panose="020F0502020204030204" pitchFamily="34" charset="0"/>
                <a:cs typeface="Calibri" panose="020F0502020204030204" pitchFamily="34" charset="0"/>
              </a:rPr>
              <a:t> Notebooks for simulation reproduction</a:t>
            </a:r>
          </a:p>
          <a:p>
            <a:endParaRPr lang="en-US" altLang="ko-KR" sz="2000" dirty="0">
              <a:latin typeface="Calibri" panose="020F0502020204030204" pitchFamily="34" charset="0"/>
              <a:ea typeface="Calibri" panose="020F0502020204030204" pitchFamily="34" charset="0"/>
              <a:cs typeface="Calibri" panose="020F0502020204030204" pitchFamily="34" charset="0"/>
            </a:endParaRPr>
          </a:p>
          <a:p>
            <a:r>
              <a:rPr lang="en-US" altLang="ko-KR" sz="2400" b="1" dirty="0">
                <a:latin typeface="Calibri" panose="020F0502020204030204" pitchFamily="34" charset="0"/>
                <a:ea typeface="Calibri" panose="020F0502020204030204" pitchFamily="34" charset="0"/>
                <a:cs typeface="Calibri" panose="020F0502020204030204" pitchFamily="34" charset="0"/>
              </a:rPr>
              <a:t>Libraries and Tools:</a:t>
            </a:r>
          </a:p>
          <a:p>
            <a:endParaRPr lang="en-US" altLang="ko-KR" sz="10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000" dirty="0" err="1">
                <a:latin typeface="Calibri" panose="020F0502020204030204" pitchFamily="34" charset="0"/>
                <a:ea typeface="Calibri" panose="020F0502020204030204" pitchFamily="34" charset="0"/>
                <a:cs typeface="Calibri" panose="020F0502020204030204" pitchFamily="34" charset="0"/>
              </a:rPr>
              <a:t>COBRApy</a:t>
            </a:r>
            <a:r>
              <a:rPr lang="en-US" altLang="ko-KR" sz="2000" dirty="0">
                <a:latin typeface="Calibri" panose="020F0502020204030204" pitchFamily="34" charset="0"/>
                <a:ea typeface="Calibri" panose="020F0502020204030204" pitchFamily="34" charset="0"/>
                <a:cs typeface="Calibri" panose="020F0502020204030204" pitchFamily="34" charset="0"/>
              </a:rPr>
              <a:t> v0.25.0: For simulating case studies (Ebrahim et al. 2013)</a:t>
            </a:r>
          </a:p>
          <a:p>
            <a:pPr marL="342900" indent="-342900">
              <a:buFont typeface="Arial" panose="020B0604020202020204" pitchFamily="34" charset="0"/>
              <a:buChar char="•"/>
            </a:pPr>
            <a:r>
              <a:rPr lang="en-US" altLang="ko-KR" sz="2000" dirty="0">
                <a:latin typeface="Calibri" panose="020F0502020204030204" pitchFamily="34" charset="0"/>
                <a:ea typeface="Calibri" panose="020F0502020204030204" pitchFamily="34" charset="0"/>
                <a:cs typeface="Calibri" panose="020F0502020204030204" pitchFamily="34" charset="0"/>
              </a:rPr>
              <a:t>Solvers:</a:t>
            </a:r>
          </a:p>
          <a:p>
            <a:r>
              <a:rPr lang="en-US" altLang="ko-KR" sz="2000" dirty="0">
                <a:latin typeface="Calibri" panose="020F0502020204030204" pitchFamily="34" charset="0"/>
                <a:ea typeface="Calibri" panose="020F0502020204030204" pitchFamily="34" charset="0"/>
                <a:cs typeface="Calibri" panose="020F0502020204030204" pitchFamily="34" charset="0"/>
              </a:rPr>
              <a:t>	GLPK v0.4.7: For performing FBA in toy communities</a:t>
            </a:r>
          </a:p>
          <a:p>
            <a:r>
              <a:rPr lang="en-US" altLang="ko-KR" sz="2000" dirty="0">
                <a:latin typeface="Calibri" panose="020F0502020204030204" pitchFamily="34" charset="0"/>
                <a:ea typeface="Calibri" panose="020F0502020204030204" pitchFamily="34" charset="0"/>
                <a:cs typeface="Calibri" panose="020F0502020204030204" pitchFamily="34" charset="0"/>
              </a:rPr>
              <a:t>	</a:t>
            </a:r>
            <a:r>
              <a:rPr lang="en-US" altLang="ko-KR" sz="2000" dirty="0" err="1">
                <a:latin typeface="Calibri" panose="020F0502020204030204" pitchFamily="34" charset="0"/>
                <a:ea typeface="Calibri" panose="020F0502020204030204" pitchFamily="34" charset="0"/>
                <a:cs typeface="Calibri" panose="020F0502020204030204" pitchFamily="34" charset="0"/>
              </a:rPr>
              <a:t>Gurobi</a:t>
            </a:r>
            <a:r>
              <a:rPr lang="en-US" altLang="ko-KR" sz="2000" dirty="0">
                <a:latin typeface="Calibri" panose="020F0502020204030204" pitchFamily="34" charset="0"/>
                <a:ea typeface="Calibri" panose="020F0502020204030204" pitchFamily="34" charset="0"/>
                <a:cs typeface="Calibri" panose="020F0502020204030204" pitchFamily="34" charset="0"/>
              </a:rPr>
              <a:t> optimizer: For performing FBA on GEMs (using </a:t>
            </a:r>
            <a:r>
              <a:rPr lang="en-US" altLang="ko-KR" sz="2000" dirty="0" err="1">
                <a:latin typeface="Calibri" panose="020F0502020204030204" pitchFamily="34" charset="0"/>
                <a:ea typeface="Calibri" panose="020F0502020204030204" pitchFamily="34" charset="0"/>
                <a:cs typeface="Calibri" panose="020F0502020204030204" pitchFamily="34" charset="0"/>
              </a:rPr>
              <a:t>COBRApy</a:t>
            </a:r>
            <a:r>
              <a:rPr lang="en-US" altLang="ko-KR" sz="2000" dirty="0">
                <a:latin typeface="Calibri" panose="020F0502020204030204" pitchFamily="34" charset="0"/>
                <a:ea typeface="Calibri" panose="020F0502020204030204" pitchFamily="34" charset="0"/>
                <a:cs typeface="Calibri" panose="020F0502020204030204" pitchFamily="34" charset="0"/>
              </a:rPr>
              <a:t> interface)</a:t>
            </a:r>
          </a:p>
          <a:p>
            <a:pPr marL="342900" indent="-342900">
              <a:buFont typeface="Arial" panose="020B0604020202020204" pitchFamily="34" charset="0"/>
              <a:buChar char="•"/>
            </a:pPr>
            <a:r>
              <a:rPr lang="en-US" altLang="ko-KR" sz="2000" dirty="0">
                <a:latin typeface="Calibri" panose="020F0502020204030204" pitchFamily="34" charset="0"/>
                <a:ea typeface="Calibri" panose="020F0502020204030204" pitchFamily="34" charset="0"/>
                <a:cs typeface="Calibri" panose="020F0502020204030204" pitchFamily="34" charset="0"/>
              </a:rPr>
              <a:t>Neural Networks:</a:t>
            </a:r>
          </a:p>
          <a:p>
            <a:r>
              <a:rPr lang="en-US" altLang="ko-KR" sz="2000" dirty="0">
                <a:latin typeface="Calibri" panose="020F0502020204030204" pitchFamily="34" charset="0"/>
                <a:ea typeface="Calibri" panose="020F0502020204030204" pitchFamily="34" charset="0"/>
                <a:cs typeface="Calibri" panose="020F0502020204030204" pitchFamily="34" charset="0"/>
              </a:rPr>
              <a:t>	</a:t>
            </a:r>
            <a:r>
              <a:rPr lang="en-US" altLang="ko-KR" sz="2000" dirty="0" err="1">
                <a:latin typeface="Calibri" panose="020F0502020204030204" pitchFamily="34" charset="0"/>
                <a:ea typeface="Calibri" panose="020F0502020204030204" pitchFamily="34" charset="0"/>
                <a:cs typeface="Calibri" panose="020F0502020204030204" pitchFamily="34" charset="0"/>
              </a:rPr>
              <a:t>PyTorch</a:t>
            </a:r>
            <a:r>
              <a:rPr lang="en-US" altLang="ko-KR" sz="2000" dirty="0">
                <a:latin typeface="Calibri" panose="020F0502020204030204" pitchFamily="34" charset="0"/>
                <a:ea typeface="Calibri" panose="020F0502020204030204" pitchFamily="34" charset="0"/>
                <a:cs typeface="Calibri" panose="020F0502020204030204" pitchFamily="34" charset="0"/>
              </a:rPr>
              <a:t> v1.12.0: For building and training neural networks (</a:t>
            </a:r>
            <a:r>
              <a:rPr lang="en-US" altLang="ko-KR" sz="2000" dirty="0" err="1">
                <a:latin typeface="Calibri" panose="020F0502020204030204" pitchFamily="34" charset="0"/>
                <a:ea typeface="Calibri" panose="020F0502020204030204" pitchFamily="34" charset="0"/>
                <a:cs typeface="Calibri" panose="020F0502020204030204" pitchFamily="34" charset="0"/>
              </a:rPr>
              <a:t>Paszke</a:t>
            </a:r>
            <a:r>
              <a:rPr lang="en-US" altLang="ko-KR" sz="2000" dirty="0">
                <a:latin typeface="Calibri" panose="020F0502020204030204" pitchFamily="34" charset="0"/>
                <a:ea typeface="Calibri" panose="020F0502020204030204" pitchFamily="34" charset="0"/>
                <a:cs typeface="Calibri" panose="020F0502020204030204" pitchFamily="34" charset="0"/>
              </a:rPr>
              <a:t> et al. 2019)</a:t>
            </a:r>
          </a:p>
          <a:p>
            <a:endParaRPr lang="en-US" altLang="ko-KR"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000" dirty="0">
                <a:latin typeface="Calibri" panose="020F0502020204030204" pitchFamily="34" charset="0"/>
                <a:ea typeface="Calibri" panose="020F0502020204030204" pitchFamily="34" charset="0"/>
                <a:cs typeface="Calibri" panose="020F0502020204030204" pitchFamily="34" charset="0"/>
              </a:rPr>
              <a:t>Parallel Computing:</a:t>
            </a:r>
          </a:p>
          <a:p>
            <a:r>
              <a:rPr lang="en-US" altLang="ko-KR" sz="2000" dirty="0">
                <a:latin typeface="Calibri" panose="020F0502020204030204" pitchFamily="34" charset="0"/>
                <a:ea typeface="Calibri" panose="020F0502020204030204" pitchFamily="34" charset="0"/>
                <a:cs typeface="Calibri" panose="020F0502020204030204" pitchFamily="34" charset="0"/>
              </a:rPr>
              <a:t>	Ray library: For parallel computing (Moritz et al. 2017)</a:t>
            </a:r>
          </a:p>
          <a:p>
            <a:endParaRPr lang="en-US" altLang="ko-KR"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000" dirty="0">
                <a:latin typeface="Calibri" panose="020F0502020204030204" pitchFamily="34" charset="0"/>
                <a:ea typeface="Calibri" panose="020F0502020204030204" pitchFamily="34" charset="0"/>
                <a:cs typeface="Calibri" panose="020F0502020204030204" pitchFamily="34" charset="0"/>
              </a:rPr>
              <a:t>Plotting:</a:t>
            </a:r>
          </a:p>
          <a:p>
            <a:r>
              <a:rPr lang="en-US" altLang="ko-KR" sz="2000" dirty="0">
                <a:latin typeface="Calibri" panose="020F0502020204030204" pitchFamily="34" charset="0"/>
                <a:ea typeface="Calibri" panose="020F0502020204030204" pitchFamily="34" charset="0"/>
                <a:cs typeface="Calibri" panose="020F0502020204030204" pitchFamily="34" charset="0"/>
              </a:rPr>
              <a:t>	</a:t>
            </a:r>
            <a:r>
              <a:rPr lang="en-US" altLang="ko-KR" sz="2000" dirty="0" err="1">
                <a:latin typeface="Calibri" panose="020F0502020204030204" pitchFamily="34" charset="0"/>
                <a:ea typeface="Calibri" panose="020F0502020204030204" pitchFamily="34" charset="0"/>
                <a:cs typeface="Calibri" panose="020F0502020204030204" pitchFamily="34" charset="0"/>
              </a:rPr>
              <a:t>Plotly</a:t>
            </a:r>
            <a:r>
              <a:rPr lang="en-US" altLang="ko-KR" sz="2000" dirty="0">
                <a:latin typeface="Calibri" panose="020F0502020204030204" pitchFamily="34" charset="0"/>
                <a:ea typeface="Calibri" panose="020F0502020204030204" pitchFamily="34" charset="0"/>
                <a:cs typeface="Calibri" panose="020F0502020204030204" pitchFamily="34" charset="0"/>
              </a:rPr>
              <a:t> v5.9.0: For generating all plots (</a:t>
            </a:r>
            <a:r>
              <a:rPr lang="en-US" altLang="ko-KR" sz="2000" dirty="0" err="1">
                <a:latin typeface="Calibri" panose="020F0502020204030204" pitchFamily="34" charset="0"/>
                <a:ea typeface="Calibri" panose="020F0502020204030204" pitchFamily="34" charset="0"/>
                <a:cs typeface="Calibri" panose="020F0502020204030204" pitchFamily="34" charset="0"/>
              </a:rPr>
              <a:t>Plotly</a:t>
            </a:r>
            <a:r>
              <a:rPr lang="en-US" altLang="ko-KR" sz="2000" dirty="0">
                <a:latin typeface="Calibri" panose="020F0502020204030204" pitchFamily="34" charset="0"/>
                <a:ea typeface="Calibri" panose="020F0502020204030204" pitchFamily="34" charset="0"/>
                <a:cs typeface="Calibri" panose="020F0502020204030204" pitchFamily="34" charset="0"/>
              </a:rPr>
              <a:t> Technologies Inc. 2015)</a:t>
            </a:r>
          </a:p>
        </p:txBody>
      </p:sp>
    </p:spTree>
    <p:extLst>
      <p:ext uri="{BB962C8B-B14F-4D97-AF65-F5344CB8AC3E}">
        <p14:creationId xmlns:p14="http://schemas.microsoft.com/office/powerpoint/2010/main" val="126992571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248</TotalTime>
  <Words>3532</Words>
  <Application>Microsoft Office PowerPoint</Application>
  <PresentationFormat>와이드스크린</PresentationFormat>
  <Paragraphs>315</Paragraphs>
  <Slides>23</Slides>
  <Notes>20</Notes>
  <HiddenSlides>0</HiddenSlides>
  <MMClips>1</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23</vt:i4>
      </vt:variant>
    </vt:vector>
  </HeadingPairs>
  <TitlesOfParts>
    <vt:vector size="27" baseType="lpstr">
      <vt:lpstr>맑은 고딕</vt:lpstr>
      <vt:lpstr>Arial</vt:lpstr>
      <vt:lpstr>Calibri</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도훈 국</dc:creator>
  <cp:lastModifiedBy>user</cp:lastModifiedBy>
  <cp:revision>14</cp:revision>
  <dcterms:created xsi:type="dcterms:W3CDTF">2024-06-08T11:59:57Z</dcterms:created>
  <dcterms:modified xsi:type="dcterms:W3CDTF">2024-06-18T07:16:22Z</dcterms:modified>
</cp:coreProperties>
</file>